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5"/>
  </p:notesMasterIdLst>
  <p:sldIdLst>
    <p:sldId id="257" r:id="rId2"/>
    <p:sldId id="284" r:id="rId3"/>
    <p:sldId id="289" r:id="rId4"/>
    <p:sldId id="283" r:id="rId5"/>
    <p:sldId id="288" r:id="rId6"/>
    <p:sldId id="285" r:id="rId7"/>
    <p:sldId id="272" r:id="rId8"/>
    <p:sldId id="268" r:id="rId9"/>
    <p:sldId id="271" r:id="rId10"/>
    <p:sldId id="286" r:id="rId11"/>
    <p:sldId id="281" r:id="rId12"/>
    <p:sldId id="282" r:id="rId13"/>
    <p:sldId id="28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88277" autoAdjust="0"/>
  </p:normalViewPr>
  <p:slideViewPr>
    <p:cSldViewPr>
      <p:cViewPr>
        <p:scale>
          <a:sx n="66" d="100"/>
          <a:sy n="66" d="100"/>
        </p:scale>
        <p:origin x="-1500" y="-270"/>
      </p:cViewPr>
      <p:guideLst>
        <p:guide orient="horz" pos="2160"/>
        <p:guide pos="2880"/>
      </p:guideLst>
    </p:cSldViewPr>
  </p:slideViewPr>
  <p:outlineViewPr>
    <p:cViewPr>
      <p:scale>
        <a:sx n="33" d="100"/>
        <a:sy n="33" d="100"/>
      </p:scale>
      <p:origin x="54" y="30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C7A3EB-69FB-48B4-A92C-0951CCC33061}" type="datetimeFigureOut">
              <a:rPr lang="fr-FR" smtClean="0"/>
              <a:t>18/01/2012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4E734-F714-45EF-8658-8443A3897EE2}" type="slidenum">
              <a:rPr lang="fr-FR" smtClean="0"/>
              <a:t>‹N°›</a:t>
            </a:fld>
            <a:endParaRPr lang="fr-FR" dirty="0"/>
          </a:p>
        </p:txBody>
      </p:sp>
    </p:spTree>
    <p:extLst>
      <p:ext uri="{BB962C8B-B14F-4D97-AF65-F5344CB8AC3E}">
        <p14:creationId xmlns:p14="http://schemas.microsoft.com/office/powerpoint/2010/main" val="198949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E524BB-25C5-4503-AD10-A09245A7B8D4}" type="slidenum">
              <a:rPr lang="fr-FR"/>
              <a:pPr/>
              <a:t>1</a:t>
            </a:fld>
            <a:endParaRPr lang="fr-FR" dirty="0"/>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pPr>
              <a:buFontTx/>
              <a:buChar char="-"/>
            </a:pPr>
            <a:r>
              <a:rPr lang="fr-FR" dirty="0"/>
              <a:t>Point sur le milieu du lobby : ce dont il s’agit et notamment celui de Bruxelles.</a:t>
            </a:r>
          </a:p>
          <a:p>
            <a:pPr>
              <a:buFontTx/>
              <a:buChar char="-"/>
            </a:pPr>
            <a:endParaRPr lang="fr-FR" dirty="0"/>
          </a:p>
          <a:p>
            <a:pPr>
              <a:buFontTx/>
              <a:buChar char="-"/>
            </a:pPr>
            <a:r>
              <a:rPr lang="fr-FR" dirty="0"/>
              <a:t>Point sur notre bureau et sur sa mission</a:t>
            </a:r>
          </a:p>
          <a:p>
            <a:pPr>
              <a:buFontTx/>
              <a:buChar char="-"/>
            </a:pPr>
            <a:endParaRPr lang="fr-FR" dirty="0"/>
          </a:p>
          <a:p>
            <a:pPr>
              <a:buFontTx/>
              <a:buChar char="-"/>
            </a:pPr>
            <a:r>
              <a:rPr lang="fr-FR" dirty="0"/>
              <a:t>Point sur ce que nous pouvons faire pour vous:</a:t>
            </a:r>
          </a:p>
          <a:p>
            <a:pPr lvl="4">
              <a:buFontTx/>
              <a:buChar char="-"/>
            </a:pPr>
            <a:r>
              <a:rPr lang="fr-FR" dirty="0"/>
              <a:t>Energie</a:t>
            </a:r>
          </a:p>
          <a:p>
            <a:pPr lvl="4">
              <a:buFontTx/>
              <a:buChar char="-"/>
            </a:pPr>
            <a:r>
              <a:rPr lang="fr-FR" dirty="0"/>
              <a:t>Bâtiment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Allergène</a:t>
            </a:r>
          </a:p>
          <a:p>
            <a:r>
              <a:rPr lang="fr-FR" dirty="0" smtClean="0"/>
              <a:t>Exemple</a:t>
            </a:r>
            <a:r>
              <a:rPr lang="fr-FR" baseline="0" dirty="0" smtClean="0"/>
              <a:t> le lait et les produits dérivés</a:t>
            </a:r>
          </a:p>
          <a:p>
            <a:r>
              <a:rPr lang="fr-FR" baseline="0" dirty="0" smtClean="0"/>
              <a:t>Avant: lait: poudre de lait , crème</a:t>
            </a:r>
          </a:p>
          <a:p>
            <a:r>
              <a:rPr lang="fr-FR" baseline="0" dirty="0" err="1" smtClean="0"/>
              <a:t>Mnt</a:t>
            </a:r>
            <a:r>
              <a:rPr lang="fr-FR" baseline="0" dirty="0" smtClean="0"/>
              <a:t>: lait, ….. »</a:t>
            </a:r>
            <a:r>
              <a:rPr lang="fr-FR" baseline="0" dirty="0" err="1" smtClean="0"/>
              <a:t>from</a:t>
            </a:r>
            <a:r>
              <a:rPr lang="fr-FR" baseline="0" dirty="0" smtClean="0"/>
              <a:t> </a:t>
            </a:r>
            <a:r>
              <a:rPr lang="fr-FR" baseline="0" dirty="0" err="1" smtClean="0"/>
              <a:t>milk</a:t>
            </a:r>
            <a:r>
              <a:rPr lang="fr-FR" baseline="0" dirty="0" smtClean="0"/>
              <a:t> », ….. »</a:t>
            </a:r>
            <a:r>
              <a:rPr lang="fr-FR" baseline="0" dirty="0" err="1" smtClean="0"/>
              <a:t>from</a:t>
            </a:r>
            <a:r>
              <a:rPr lang="fr-FR" baseline="0" dirty="0" smtClean="0"/>
              <a:t> </a:t>
            </a:r>
            <a:r>
              <a:rPr lang="fr-FR" baseline="0" dirty="0" err="1" smtClean="0"/>
              <a:t>milk</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A0C4E734-F714-45EF-8658-8443A3897EE2}" type="slidenum">
              <a:rPr lang="fr-FR" smtClean="0"/>
              <a:t>4</a:t>
            </a:fld>
            <a:endParaRPr lang="fr-FR" dirty="0"/>
          </a:p>
        </p:txBody>
      </p:sp>
    </p:spTree>
    <p:extLst>
      <p:ext uri="{BB962C8B-B14F-4D97-AF65-F5344CB8AC3E}">
        <p14:creationId xmlns:p14="http://schemas.microsoft.com/office/powerpoint/2010/main" val="1706336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2.L'indication du pays d'origine ou du lieu de provenance est obligatoire:</a:t>
            </a:r>
          </a:p>
          <a:p>
            <a:r>
              <a:rPr lang="fr-FR" dirty="0" smtClean="0"/>
              <a:t>a) dans les cas où son omission serait susceptible d'induire en erreur les consommateurs sur le pays d'origine ou le lieu de provenance réel de la denrée alimentaire, en particulier si les informations jointes à la denrée ou l'étiquette dans son ensemble peuvent laisser penser que la denrée a un pays d'origine ou un lieu de provenance différent;</a:t>
            </a:r>
          </a:p>
          <a:p>
            <a:r>
              <a:rPr lang="fr-FR" dirty="0" smtClean="0"/>
              <a:t>b) pour la viande relevant des codes de nomenclature combinée (NC) dont la liste figure à l'annexe XI. L'application de ce point est subordonnée à l'adoption des modalités d'application visées au paragraphe 6.</a:t>
            </a:r>
          </a:p>
          <a:p>
            <a:endParaRPr lang="fr-FR" dirty="0" smtClean="0"/>
          </a:p>
          <a:p>
            <a:r>
              <a:rPr lang="fr-FR" dirty="0" smtClean="0"/>
              <a:t>3. Lorsque le pays d'origine ou le lieu de provenance de la denrée alimentaire est indiqué et</a:t>
            </a:r>
          </a:p>
          <a:p>
            <a:r>
              <a:rPr lang="fr-FR" dirty="0" smtClean="0"/>
              <a:t>qu'il n'est pas celui de son ingrédient primaire:</a:t>
            </a:r>
          </a:p>
          <a:p>
            <a:r>
              <a:rPr lang="fr-FR" dirty="0" smtClean="0"/>
              <a:t>a) le pays d'origine ou le lieu de provenance de l'ingrédient primaire en question est également indiqué; ou</a:t>
            </a:r>
          </a:p>
          <a:p>
            <a:r>
              <a:rPr lang="fr-FR" dirty="0" smtClean="0"/>
              <a:t>b) le pays d'origine ou le lieu de provenance de l'ingrédient primaire est indiqué comme étant autre que celui de la denrée alimentaire.</a:t>
            </a:r>
          </a:p>
          <a:p>
            <a:r>
              <a:rPr lang="fr-FR" dirty="0" smtClean="0"/>
              <a:t>L'application des dispositions du présent paragraphe est subordonnée à l'adoption des modalités d'application visées au paragraphe 6.</a:t>
            </a:r>
          </a:p>
          <a:p>
            <a:endParaRPr lang="fr-FR" dirty="0" smtClean="0"/>
          </a:p>
          <a:p>
            <a:r>
              <a:rPr lang="fr-FR" dirty="0" smtClean="0"/>
              <a:t>4. Dans les cinq ans à compter de la date d'application du paragraphe 2, point b, la Commission présente un rapport au Parlement européen et au Conseil afin d'évaluer l'indication obligatoire du pays d'origine ou du lieu de provenance pour les produits visés audit point.</a:t>
            </a:r>
          </a:p>
          <a:p>
            <a:endParaRPr lang="fr-FR" dirty="0" smtClean="0"/>
          </a:p>
          <a:p>
            <a:r>
              <a:rPr lang="fr-FR" dirty="0" smtClean="0"/>
              <a:t>Le …* au plus tard, la Commission présente des rapports au Parlement européen et au Conseil concernant l'indication obligatoire du pays d'origine ou du lieu de provenance pour:</a:t>
            </a:r>
          </a:p>
          <a:p>
            <a:r>
              <a:rPr lang="fr-FR" dirty="0" smtClean="0"/>
              <a:t>a) les types de viande autres que la viande bovine et ceux visés au paragraphe 2, point b);</a:t>
            </a:r>
          </a:p>
          <a:p>
            <a:r>
              <a:rPr lang="fr-FR" dirty="0" smtClean="0"/>
              <a:t>b) le lait;</a:t>
            </a:r>
          </a:p>
          <a:p>
            <a:r>
              <a:rPr lang="fr-FR" dirty="0" smtClean="0"/>
              <a:t>c) le lait utilisé comme ingrédient dans les produits laitiers;</a:t>
            </a:r>
          </a:p>
          <a:p>
            <a:r>
              <a:rPr lang="fr-FR" dirty="0" smtClean="0"/>
              <a:t>d) la viande utilisée comme ingrédient;</a:t>
            </a:r>
          </a:p>
          <a:p>
            <a:r>
              <a:rPr lang="fr-FR" dirty="0" smtClean="0"/>
              <a:t>e) les denrées alimentaires non transformées;</a:t>
            </a:r>
          </a:p>
          <a:p>
            <a:r>
              <a:rPr lang="fr-FR" dirty="0" smtClean="0"/>
              <a:t>f) les produits comprenant un seul ingrédient;</a:t>
            </a:r>
          </a:p>
          <a:p>
            <a:r>
              <a:rPr lang="fr-FR" dirty="0" smtClean="0"/>
              <a:t>g) les ingrédients constituant plus de 50 % d'une denrée alimentaire.</a:t>
            </a:r>
          </a:p>
          <a:p>
            <a:r>
              <a:rPr lang="fr-FR" dirty="0" smtClean="0"/>
              <a:t>Ces rapports tiennent compte de la nécessité d'informer les consommateurs de la faisabilité</a:t>
            </a:r>
          </a:p>
          <a:p>
            <a:r>
              <a:rPr lang="fr-FR" dirty="0" smtClean="0"/>
              <a:t>de fournir l'indication obligatoire visée au premier alinéa et d'une analyse des coûts et des</a:t>
            </a:r>
          </a:p>
          <a:p>
            <a:r>
              <a:rPr lang="fr-FR" dirty="0" smtClean="0"/>
              <a:t>avantages de l'introduction de telles mesures, y compris les incidences juridiques sur le</a:t>
            </a:r>
          </a:p>
          <a:p>
            <a:r>
              <a:rPr lang="fr-FR" dirty="0" smtClean="0"/>
              <a:t>marché intérieur et l'impact sur le commerce international.</a:t>
            </a:r>
          </a:p>
          <a:p>
            <a:r>
              <a:rPr lang="fr-FR" dirty="0" smtClean="0"/>
              <a:t>La Commission peut accompagner ces rapports de propositions de modification des</a:t>
            </a:r>
          </a:p>
          <a:p>
            <a:r>
              <a:rPr lang="fr-FR" dirty="0" smtClean="0"/>
              <a:t>dispositions pertinentes de la législation de l'Union.</a:t>
            </a:r>
          </a:p>
          <a:p>
            <a:r>
              <a:rPr lang="fr-FR" dirty="0" smtClean="0"/>
              <a:t>+</a:t>
            </a:r>
          </a:p>
          <a:p>
            <a:r>
              <a:rPr lang="fr-FR" dirty="0" smtClean="0"/>
              <a:t>Le nom ou adresse du fabricant ne constitue pas une indication d'origine.</a:t>
            </a:r>
          </a:p>
          <a:p>
            <a:endParaRPr lang="fr-FR" dirty="0" smtClean="0"/>
          </a:p>
          <a:p>
            <a:r>
              <a:rPr lang="fr-FR" dirty="0" smtClean="0"/>
              <a:t>+</a:t>
            </a:r>
          </a:p>
          <a:p>
            <a:r>
              <a:rPr lang="fr-FR" dirty="0" smtClean="0"/>
              <a:t>Les Etats membres peuvent introduire des mesures de marquage d’origine obligatoire s’ils prouvent le lien entre la qualité et l’origine. Lors de la notification de cette mesure, ils doivent prouver que la majorité des consommateurs y voit une valeur ajoutée </a:t>
            </a:r>
          </a:p>
          <a:p>
            <a:endParaRPr lang="fr-FR" dirty="0"/>
          </a:p>
        </p:txBody>
      </p:sp>
      <p:sp>
        <p:nvSpPr>
          <p:cNvPr id="4" name="Espace réservé du numéro de diapositive 3"/>
          <p:cNvSpPr>
            <a:spLocks noGrp="1"/>
          </p:cNvSpPr>
          <p:nvPr>
            <p:ph type="sldNum" sz="quarter" idx="10"/>
          </p:nvPr>
        </p:nvSpPr>
        <p:spPr/>
        <p:txBody>
          <a:bodyPr/>
          <a:lstStyle/>
          <a:p>
            <a:fld id="{A0C4E734-F714-45EF-8658-8443A3897EE2}" type="slidenum">
              <a:rPr lang="fr-FR" smtClean="0"/>
              <a:t>8</a:t>
            </a:fld>
            <a:endParaRPr lang="fr-FR" dirty="0"/>
          </a:p>
        </p:txBody>
      </p:sp>
    </p:spTree>
    <p:extLst>
      <p:ext uri="{BB962C8B-B14F-4D97-AF65-F5344CB8AC3E}">
        <p14:creationId xmlns:p14="http://schemas.microsoft.com/office/powerpoint/2010/main" val="2391659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Donc sur</a:t>
            </a:r>
            <a:r>
              <a:rPr lang="fr-FR" baseline="0" dirty="0" smtClean="0"/>
              <a:t> les pack </a:t>
            </a:r>
            <a:r>
              <a:rPr lang="fr-FR" baseline="0" dirty="0" err="1" smtClean="0"/>
              <a:t>multilangues</a:t>
            </a:r>
            <a:r>
              <a:rPr lang="fr-FR" baseline="0" dirty="0" smtClean="0"/>
              <a:t>: tout doit être traduit en FOP</a:t>
            </a:r>
            <a:endParaRPr lang="fr-FR" dirty="0" smtClean="0"/>
          </a:p>
          <a:p>
            <a:endParaRPr lang="fr-FR" dirty="0" smtClean="0"/>
          </a:p>
          <a:p>
            <a:r>
              <a:rPr lang="fr-FR" dirty="0" smtClean="0"/>
              <a:t>Autres formes</a:t>
            </a:r>
            <a:r>
              <a:rPr lang="fr-FR" baseline="0" dirty="0" smtClean="0"/>
              <a:t> d’expression permise</a:t>
            </a:r>
          </a:p>
          <a:p>
            <a:r>
              <a:rPr lang="fr-FR" dirty="0" smtClean="0"/>
              <a:t>-	Elles n’induisent pas en erreur les consommateurs et sont fondées sur des recherches indépendantes,</a:t>
            </a:r>
          </a:p>
          <a:p>
            <a:r>
              <a:rPr lang="fr-FR" dirty="0" smtClean="0"/>
              <a:t>-	Elles sont le résultat de consultations approfondies avec toutes les parties prenantes,</a:t>
            </a:r>
          </a:p>
          <a:p>
            <a:r>
              <a:rPr lang="fr-FR" dirty="0" smtClean="0"/>
              <a:t>-	Elles facilitent la compréhension nutritionnelle, </a:t>
            </a:r>
          </a:p>
          <a:p>
            <a:r>
              <a:rPr lang="fr-FR" dirty="0" smtClean="0"/>
              <a:t>-	Elles s’appuient sur des preuves indépendantes de leur compréhension par les consommateurs,</a:t>
            </a:r>
          </a:p>
          <a:p>
            <a:r>
              <a:rPr lang="fr-FR" dirty="0" smtClean="0"/>
              <a:t>-	Elles sont fondées sur la science, </a:t>
            </a:r>
          </a:p>
          <a:p>
            <a:r>
              <a:rPr lang="fr-FR" dirty="0" smtClean="0"/>
              <a:t>-	Elles sont objectives et non discriminatoires </a:t>
            </a:r>
          </a:p>
          <a:p>
            <a:r>
              <a:rPr lang="fr-FR" dirty="0" smtClean="0"/>
              <a:t>-	Leur application ne crée pas d'obstacles à la libre circulation des marchandises</a:t>
            </a:r>
          </a:p>
          <a:p>
            <a:r>
              <a:rPr lang="fr-FR" dirty="0" smtClean="0"/>
              <a:t>-	Les États membres sont autorisés à recommander une ou plusieurs formes d'expression au sein de leurs territoires.</a:t>
            </a:r>
          </a:p>
          <a:p>
            <a:endParaRPr lang="fr-FR" dirty="0"/>
          </a:p>
        </p:txBody>
      </p:sp>
      <p:sp>
        <p:nvSpPr>
          <p:cNvPr id="4" name="Espace réservé du numéro de diapositive 3"/>
          <p:cNvSpPr>
            <a:spLocks noGrp="1"/>
          </p:cNvSpPr>
          <p:nvPr>
            <p:ph type="sldNum" sz="quarter" idx="10"/>
          </p:nvPr>
        </p:nvSpPr>
        <p:spPr/>
        <p:txBody>
          <a:bodyPr/>
          <a:lstStyle/>
          <a:p>
            <a:fld id="{A0C4E734-F714-45EF-8658-8443A3897EE2}" type="slidenum">
              <a:rPr lang="fr-FR" smtClean="0"/>
              <a:t>9</a:t>
            </a:fld>
            <a:endParaRPr lang="fr-FR" dirty="0"/>
          </a:p>
        </p:txBody>
      </p:sp>
    </p:spTree>
    <p:extLst>
      <p:ext uri="{BB962C8B-B14F-4D97-AF65-F5344CB8AC3E}">
        <p14:creationId xmlns:p14="http://schemas.microsoft.com/office/powerpoint/2010/main" val="1345416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NB Portugal: produit</a:t>
            </a:r>
            <a:r>
              <a:rPr lang="fr-FR" baseline="0" dirty="0" smtClean="0"/>
              <a:t> du jour et donc détruit à la fin de la journée</a:t>
            </a:r>
            <a:endParaRPr lang="fr-FR" dirty="0"/>
          </a:p>
        </p:txBody>
      </p:sp>
      <p:sp>
        <p:nvSpPr>
          <p:cNvPr id="4" name="Espace réservé du numéro de diapositive 3"/>
          <p:cNvSpPr>
            <a:spLocks noGrp="1"/>
          </p:cNvSpPr>
          <p:nvPr>
            <p:ph type="sldNum" sz="quarter" idx="10"/>
          </p:nvPr>
        </p:nvSpPr>
        <p:spPr/>
        <p:txBody>
          <a:bodyPr/>
          <a:lstStyle/>
          <a:p>
            <a:fld id="{A0C4E734-F714-45EF-8658-8443A3897EE2}" type="slidenum">
              <a:rPr lang="fr-FR" smtClean="0"/>
              <a:t>11</a:t>
            </a:fld>
            <a:endParaRPr lang="fr-FR" dirty="0"/>
          </a:p>
        </p:txBody>
      </p:sp>
    </p:spTree>
    <p:extLst>
      <p:ext uri="{BB962C8B-B14F-4D97-AF65-F5344CB8AC3E}">
        <p14:creationId xmlns:p14="http://schemas.microsoft.com/office/powerpoint/2010/main" val="807618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Quel type</a:t>
            </a:r>
            <a:r>
              <a:rPr lang="fr-FR" baseline="0" dirty="0" smtClean="0"/>
              <a:t> de produit est concerné: poisson?, beurre, question sur le pain, pâtisserie, pizza, sandwich</a:t>
            </a:r>
          </a:p>
          <a:p>
            <a:r>
              <a:rPr lang="fr-FR" baseline="0" dirty="0" smtClean="0"/>
              <a:t>Sur le poisson (art 24 et annexe 3 pt 6): obligation d’indiquer la 1</a:t>
            </a:r>
            <a:r>
              <a:rPr lang="fr-FR" baseline="30000" dirty="0" smtClean="0"/>
              <a:t>ère</a:t>
            </a:r>
            <a:r>
              <a:rPr lang="fr-FR" baseline="0" dirty="0" smtClean="0"/>
              <a:t> date de congélation : ex 2008 avec une fin d’utilisation 2013</a:t>
            </a:r>
            <a:endParaRPr lang="fr-FR" dirty="0"/>
          </a:p>
        </p:txBody>
      </p:sp>
      <p:sp>
        <p:nvSpPr>
          <p:cNvPr id="4" name="Espace réservé du numéro de diapositive 3"/>
          <p:cNvSpPr>
            <a:spLocks noGrp="1"/>
          </p:cNvSpPr>
          <p:nvPr>
            <p:ph type="sldNum" sz="quarter" idx="10"/>
          </p:nvPr>
        </p:nvSpPr>
        <p:spPr/>
        <p:txBody>
          <a:bodyPr/>
          <a:lstStyle/>
          <a:p>
            <a:fld id="{A0C4E734-F714-45EF-8658-8443A3897EE2}" type="slidenum">
              <a:rPr lang="fr-FR" smtClean="0"/>
              <a:t>12</a:t>
            </a:fld>
            <a:endParaRPr lang="fr-FR" dirty="0"/>
          </a:p>
        </p:txBody>
      </p:sp>
    </p:spTree>
    <p:extLst>
      <p:ext uri="{BB962C8B-B14F-4D97-AF65-F5344CB8AC3E}">
        <p14:creationId xmlns:p14="http://schemas.microsoft.com/office/powerpoint/2010/main" val="2264303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Fournie en FR mais en anglais: disponible</a:t>
            </a:r>
          </a:p>
          <a:p>
            <a:r>
              <a:rPr lang="fr-FR" dirty="0" smtClean="0"/>
              <a:t>-&gt;</a:t>
            </a:r>
            <a:r>
              <a:rPr lang="fr-FR" baseline="0" dirty="0" smtClean="0"/>
              <a:t> demande d’éclaircissement</a:t>
            </a:r>
          </a:p>
          <a:p>
            <a:endParaRPr lang="fr-FR" baseline="0" dirty="0" smtClean="0"/>
          </a:p>
          <a:p>
            <a:r>
              <a:rPr lang="fr-FR" baseline="0" dirty="0" smtClean="0"/>
              <a:t>UK: </a:t>
            </a:r>
            <a:r>
              <a:rPr lang="fr-FR" baseline="0" dirty="0" err="1" smtClean="0"/>
              <a:t>vlt</a:t>
            </a:r>
            <a:r>
              <a:rPr lang="fr-FR" baseline="0" dirty="0" smtClean="0"/>
              <a:t> mettre étiquette sur </a:t>
            </a:r>
            <a:r>
              <a:rPr lang="fr-FR" baseline="0" dirty="0" err="1" smtClean="0"/>
              <a:t>website</a:t>
            </a:r>
            <a:r>
              <a:rPr lang="fr-FR" baseline="0" dirty="0" smtClean="0"/>
              <a:t> au cas où changement. Ainsi que avertissement</a:t>
            </a:r>
            <a:endParaRPr lang="fr-FR" dirty="0"/>
          </a:p>
        </p:txBody>
      </p:sp>
      <p:sp>
        <p:nvSpPr>
          <p:cNvPr id="4" name="Espace réservé du numéro de diapositive 3"/>
          <p:cNvSpPr>
            <a:spLocks noGrp="1"/>
          </p:cNvSpPr>
          <p:nvPr>
            <p:ph type="sldNum" sz="quarter" idx="10"/>
          </p:nvPr>
        </p:nvSpPr>
        <p:spPr/>
        <p:txBody>
          <a:bodyPr/>
          <a:lstStyle/>
          <a:p>
            <a:fld id="{A0C4E734-F714-45EF-8658-8443A3897EE2}" type="slidenum">
              <a:rPr lang="fr-FR" smtClean="0"/>
              <a:t>13</a:t>
            </a:fld>
            <a:endParaRPr lang="fr-FR" dirty="0"/>
          </a:p>
        </p:txBody>
      </p:sp>
    </p:spTree>
    <p:extLst>
      <p:ext uri="{BB962C8B-B14F-4D97-AF65-F5344CB8AC3E}">
        <p14:creationId xmlns:p14="http://schemas.microsoft.com/office/powerpoint/2010/main" val="1523358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24FF38-2558-4C00-AEE3-C735ED1BADFA}" type="datetimeFigureOut">
              <a:rPr lang="fr-FR" smtClean="0"/>
              <a:t>18/01/2012</a:t>
            </a:fld>
            <a:endParaRPr lang="fr-FR"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8E16A23-FC45-4B79-936A-EC615618F844}" type="slidenum">
              <a:rPr lang="fr-FR" smtClean="0"/>
              <a:t>‹N°›</a:t>
            </a:fld>
            <a:endParaRPr lang="fr-FR"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fr-FR"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424FF38-2558-4C00-AEE3-C735ED1BADFA}" type="datetimeFigureOut">
              <a:rPr lang="fr-FR" smtClean="0"/>
              <a:t>18/01/2012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8E16A23-FC45-4B79-936A-EC615618F844}"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424FF38-2558-4C00-AEE3-C735ED1BADFA}" type="datetimeFigureOut">
              <a:rPr lang="fr-FR" smtClean="0"/>
              <a:t>18/01/2012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8E16A23-FC45-4B79-936A-EC615618F844}"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424FF38-2558-4C00-AEE3-C735ED1BADFA}" type="datetimeFigureOut">
              <a:rPr lang="fr-FR" smtClean="0"/>
              <a:t>18/01/2012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8E16A23-FC45-4B79-936A-EC615618F844}" type="slidenum">
              <a:rPr lang="fr-FR" smtClean="0"/>
              <a:t>‹N°›</a:t>
            </a:fld>
            <a:endParaRPr lang="fr-FR" dirty="0"/>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 name="Date Placeholder 8"/>
          <p:cNvSpPr>
            <a:spLocks noGrp="1"/>
          </p:cNvSpPr>
          <p:nvPr>
            <p:ph type="dt" sz="half" idx="10"/>
          </p:nvPr>
        </p:nvSpPr>
        <p:spPr/>
        <p:txBody>
          <a:bodyPr/>
          <a:lstStyle>
            <a:lvl1pPr>
              <a:defRPr>
                <a:solidFill>
                  <a:srgbClr val="FFFFFF"/>
                </a:solidFill>
              </a:defRPr>
            </a:lvl1pPr>
          </a:lstStyle>
          <a:p>
            <a:fld id="{3424FF38-2558-4C00-AEE3-C735ED1BADFA}" type="datetimeFigureOut">
              <a:rPr lang="fr-FR" smtClean="0"/>
              <a:t>18/01/2012</a:t>
            </a:fld>
            <a:endParaRPr lang="fr-FR"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8E16A23-FC45-4B79-936A-EC615618F844}" type="slidenum">
              <a:rPr lang="fr-FR" smtClean="0"/>
              <a:t>‹N°›</a:t>
            </a:fld>
            <a:endParaRPr lang="fr-FR"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fr-FR"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424FF38-2558-4C00-AEE3-C735ED1BADFA}" type="datetimeFigureOut">
              <a:rPr lang="fr-FR" smtClean="0"/>
              <a:t>18/01/2012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E8E16A23-FC45-4B79-936A-EC615618F844}" type="slidenum">
              <a:rPr lang="fr-FR" smtClean="0"/>
              <a:t>‹N°›</a:t>
            </a:fld>
            <a:endParaRPr lang="fr-FR" dirty="0"/>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424FF38-2558-4C00-AEE3-C735ED1BADFA}" type="datetimeFigureOut">
              <a:rPr lang="fr-FR" smtClean="0"/>
              <a:t>18/01/2012</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E8E16A23-FC45-4B79-936A-EC615618F844}" type="slidenum">
              <a:rPr lang="fr-FR" smtClean="0"/>
              <a:t>‹N°›</a:t>
            </a:fld>
            <a:endParaRPr lang="fr-FR" dirty="0"/>
          </a:p>
        </p:txBody>
      </p:sp>
      <p:sp>
        <p:nvSpPr>
          <p:cNvPr id="10" name="Title 9"/>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24FF38-2558-4C00-AEE3-C735ED1BADFA}" type="datetimeFigureOut">
              <a:rPr lang="fr-FR" smtClean="0"/>
              <a:t>18/01/2012</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E8E16A23-FC45-4B79-936A-EC615618F844}" type="slidenum">
              <a:rPr lang="fr-FR" smtClean="0"/>
              <a:t>‹N°›</a:t>
            </a:fld>
            <a:endParaRPr lang="fr-FR" dirty="0"/>
          </a:p>
        </p:txBody>
      </p:sp>
      <p:sp>
        <p:nvSpPr>
          <p:cNvPr id="6" name="Title 5"/>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3424FF38-2558-4C00-AEE3-C735ED1BADFA}" type="datetimeFigureOut">
              <a:rPr lang="fr-FR" smtClean="0"/>
              <a:t>18/01/2012</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E8E16A23-FC45-4B79-936A-EC615618F844}"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424FF38-2558-4C00-AEE3-C735ED1BADFA}" type="datetimeFigureOut">
              <a:rPr lang="fr-FR" smtClean="0"/>
              <a:t>18/01/2012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8E16A23-FC45-4B79-936A-EC615618F844}" type="slidenum">
              <a:rPr lang="fr-FR" smtClean="0"/>
              <a:t>‹N°›</a:t>
            </a:fld>
            <a:endParaRPr lang="fr-FR"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r-FR" smtClean="0"/>
              <a:t>Modifiez le style du titre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424FF38-2558-4C00-AEE3-C735ED1BADFA}" type="datetimeFigureOut">
              <a:rPr lang="fr-FR" smtClean="0"/>
              <a:t>18/01/2012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E8E16A23-FC45-4B79-936A-EC615618F844}" type="slidenum">
              <a:rPr lang="fr-FR" smtClean="0"/>
              <a:t>‹N°›</a:t>
            </a:fld>
            <a:endParaRPr lang="fr-FR"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r-FR" smtClean="0"/>
              <a:t>Modifiez le style du titre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424FF38-2558-4C00-AEE3-C735ED1BADFA}" type="datetimeFigureOut">
              <a:rPr lang="fr-FR" smtClean="0"/>
              <a:t>18/01/2012</a:t>
            </a:fld>
            <a:endParaRPr lang="fr-FR"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fr-FR"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8E16A23-FC45-4B79-936A-EC615618F844}"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555776" y="4107583"/>
            <a:ext cx="6400800" cy="1600200"/>
          </a:xfrm>
        </p:spPr>
        <p:txBody>
          <a:bodyPr/>
          <a:lstStyle/>
          <a:p>
            <a:pPr algn="r"/>
            <a:r>
              <a:rPr lang="fr-FR" dirty="0" smtClean="0"/>
              <a:t>Janvier 2011</a:t>
            </a:r>
            <a:endParaRPr lang="fr-FR" dirty="0"/>
          </a:p>
        </p:txBody>
      </p:sp>
      <p:sp>
        <p:nvSpPr>
          <p:cNvPr id="2050" name="Rectangle 2"/>
          <p:cNvSpPr>
            <a:spLocks noGrp="1" noChangeArrowheads="1"/>
          </p:cNvSpPr>
          <p:nvPr>
            <p:ph type="title"/>
          </p:nvPr>
        </p:nvSpPr>
        <p:spPr>
          <a:xfrm>
            <a:off x="467544" y="1124744"/>
            <a:ext cx="8643455" cy="1944216"/>
          </a:xfrm>
        </p:spPr>
        <p:txBody>
          <a:bodyPr>
            <a:normAutofit/>
          </a:bodyPr>
          <a:lstStyle/>
          <a:p>
            <a:pPr algn="l"/>
            <a:r>
              <a:rPr lang="fr-FR" dirty="0" smtClean="0"/>
              <a:t>Comité </a:t>
            </a:r>
            <a:br>
              <a:rPr lang="fr-FR" dirty="0" smtClean="0"/>
            </a:br>
            <a:r>
              <a:rPr lang="fr-FR" dirty="0" smtClean="0"/>
              <a:t>qualité alimentaire</a:t>
            </a:r>
            <a:endParaRPr lang="en-US" dirty="0"/>
          </a:p>
        </p:txBody>
      </p:sp>
      <p:sp>
        <p:nvSpPr>
          <p:cNvPr id="2" name="ZoneTexte 1"/>
          <p:cNvSpPr txBox="1"/>
          <p:nvPr/>
        </p:nvSpPr>
        <p:spPr>
          <a:xfrm>
            <a:off x="467544" y="3167970"/>
            <a:ext cx="5400600" cy="954107"/>
          </a:xfrm>
          <a:prstGeom prst="rect">
            <a:avLst/>
          </a:prstGeom>
          <a:noFill/>
        </p:spPr>
        <p:txBody>
          <a:bodyPr wrap="square" rtlCol="0">
            <a:spAutoFit/>
          </a:bodyPr>
          <a:lstStyle/>
          <a:p>
            <a:r>
              <a:rPr lang="fr-FR" sz="2800" b="1" dirty="0" smtClean="0">
                <a:solidFill>
                  <a:schemeClr val="bg1"/>
                </a:solidFill>
              </a:rPr>
              <a:t>Point  Europe sur le règlement Etiquetage alimentaire</a:t>
            </a:r>
            <a:endParaRPr lang="fr-FR" sz="2800" b="1" dirty="0">
              <a:solidFill>
                <a:schemeClr val="bg1"/>
              </a:solidFill>
            </a:endParaRPr>
          </a:p>
        </p:txBody>
      </p:sp>
    </p:spTree>
    <p:extLst>
      <p:ext uri="{BB962C8B-B14F-4D97-AF65-F5344CB8AC3E}">
        <p14:creationId xmlns:p14="http://schemas.microsoft.com/office/powerpoint/2010/main" val="272229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78282"/>
          </a:xfrm>
        </p:spPr>
        <p:txBody>
          <a:bodyPr>
            <a:normAutofit/>
          </a:bodyPr>
          <a:lstStyle/>
          <a:p>
            <a:pPr lvl="0">
              <a:buClr>
                <a:srgbClr val="C19859"/>
              </a:buClr>
            </a:pPr>
            <a:endParaRPr lang="fr-FR" sz="1200" dirty="0">
              <a:solidFill>
                <a:srgbClr val="002060"/>
              </a:solidFill>
            </a:endParaRPr>
          </a:p>
          <a:p>
            <a:pPr lvl="0">
              <a:buClr>
                <a:srgbClr val="C19859"/>
              </a:buClr>
            </a:pPr>
            <a:r>
              <a:rPr lang="fr-FR" sz="1600" dirty="0">
                <a:solidFill>
                  <a:srgbClr val="002060"/>
                </a:solidFill>
              </a:rPr>
              <a:t>D’autres formats de présentation peuvent être rajoutés dès lors qu’ils remplissent 7 conditions cumulatives </a:t>
            </a:r>
            <a:r>
              <a:rPr lang="fr-FR" sz="1600" dirty="0">
                <a:solidFill>
                  <a:srgbClr val="00B0F0"/>
                </a:solidFill>
              </a:rPr>
              <a:t>@ interprétation des 7</a:t>
            </a:r>
            <a:endParaRPr lang="fr-FR" sz="1600" dirty="0">
              <a:solidFill>
                <a:srgbClr val="002060"/>
              </a:solidFill>
            </a:endParaRPr>
          </a:p>
          <a:p>
            <a:pPr lvl="1">
              <a:buClr>
                <a:srgbClr val="9F2936"/>
              </a:buClr>
            </a:pPr>
            <a:r>
              <a:rPr lang="fr-FR" sz="1600" dirty="0">
                <a:solidFill>
                  <a:srgbClr val="002060"/>
                </a:solidFill>
              </a:rPr>
              <a:t>Ces derniers peuvent être recommandés par les Etats </a:t>
            </a:r>
            <a:r>
              <a:rPr lang="fr-FR" sz="1600" dirty="0" smtClean="0">
                <a:solidFill>
                  <a:srgbClr val="002060"/>
                </a:solidFill>
              </a:rPr>
              <a:t>membres</a:t>
            </a:r>
          </a:p>
          <a:p>
            <a:pPr lvl="1">
              <a:buClr>
                <a:srgbClr val="9F2936"/>
              </a:buClr>
            </a:pPr>
            <a:endParaRPr lang="fr-FR" sz="1600" i="1" dirty="0">
              <a:solidFill>
                <a:srgbClr val="002060"/>
              </a:solidFill>
            </a:endParaRPr>
          </a:p>
          <a:p>
            <a:pPr lvl="0">
              <a:buClr>
                <a:srgbClr val="C19859"/>
              </a:buClr>
            </a:pPr>
            <a:r>
              <a:rPr lang="fr-FR" sz="1600" dirty="0" smtClean="0">
                <a:solidFill>
                  <a:srgbClr val="002060"/>
                </a:solidFill>
              </a:rPr>
              <a:t>Présenter</a:t>
            </a:r>
            <a:r>
              <a:rPr lang="fr-FR" sz="1600" i="1" dirty="0" smtClean="0">
                <a:solidFill>
                  <a:srgbClr val="7030A0"/>
                </a:solidFill>
              </a:rPr>
              <a:t> </a:t>
            </a:r>
            <a:r>
              <a:rPr lang="fr-FR" sz="1600" i="1" dirty="0">
                <a:solidFill>
                  <a:srgbClr val="7030A0"/>
                </a:solidFill>
              </a:rPr>
              <a:t>©</a:t>
            </a:r>
            <a:r>
              <a:rPr lang="fr-FR" sz="1600" dirty="0">
                <a:solidFill>
                  <a:srgbClr val="002060"/>
                </a:solidFill>
              </a:rPr>
              <a:t> sur le principal « champ de vision </a:t>
            </a:r>
            <a:r>
              <a:rPr lang="fr-FR" sz="1200" dirty="0">
                <a:solidFill>
                  <a:srgbClr val="002060"/>
                </a:solidFill>
              </a:rPr>
              <a:t>»: susceptible d’être vue dès le 1</a:t>
            </a:r>
            <a:r>
              <a:rPr lang="fr-FR" sz="1200" baseline="30000" dirty="0">
                <a:solidFill>
                  <a:srgbClr val="002060"/>
                </a:solidFill>
              </a:rPr>
              <a:t>er</a:t>
            </a:r>
            <a:r>
              <a:rPr lang="fr-FR" sz="1200" dirty="0">
                <a:solidFill>
                  <a:srgbClr val="002060"/>
                </a:solidFill>
              </a:rPr>
              <a:t> regard par le consommateur (si plusieurs champ identique: choix du fabricant</a:t>
            </a:r>
            <a:r>
              <a:rPr lang="fr-FR" sz="1100" dirty="0">
                <a:solidFill>
                  <a:srgbClr val="002060"/>
                </a:solidFill>
              </a:rPr>
              <a:t>) </a:t>
            </a:r>
            <a:endParaRPr lang="fr-FR" sz="1100" dirty="0" smtClean="0">
              <a:solidFill>
                <a:srgbClr val="002060"/>
              </a:solidFill>
            </a:endParaRPr>
          </a:p>
          <a:p>
            <a:pPr lvl="0">
              <a:buClr>
                <a:srgbClr val="C19859"/>
              </a:buClr>
            </a:pPr>
            <a:endParaRPr lang="fr-FR" sz="1100" dirty="0">
              <a:solidFill>
                <a:srgbClr val="002060"/>
              </a:solidFill>
            </a:endParaRPr>
          </a:p>
          <a:p>
            <a:pPr lvl="0">
              <a:buClr>
                <a:srgbClr val="C19859"/>
              </a:buClr>
            </a:pPr>
            <a:r>
              <a:rPr lang="fr-FR" sz="1600" dirty="0" smtClean="0">
                <a:solidFill>
                  <a:srgbClr val="002060"/>
                </a:solidFill>
              </a:rPr>
              <a:t>1,2mm</a:t>
            </a:r>
          </a:p>
          <a:p>
            <a:pPr lvl="0">
              <a:buClr>
                <a:srgbClr val="C19859"/>
              </a:buClr>
            </a:pPr>
            <a:endParaRPr lang="fr-FR" sz="1600" dirty="0">
              <a:solidFill>
                <a:srgbClr val="002060"/>
              </a:solidFill>
            </a:endParaRPr>
          </a:p>
          <a:p>
            <a:pPr lvl="0">
              <a:buClr>
                <a:srgbClr val="C19859"/>
              </a:buClr>
            </a:pPr>
            <a:r>
              <a:rPr lang="fr-FR" sz="1600" dirty="0">
                <a:solidFill>
                  <a:srgbClr val="002060"/>
                </a:solidFill>
              </a:rPr>
              <a:t>Dans l’ordre ci-dessus - si </a:t>
            </a:r>
            <a:r>
              <a:rPr lang="fr-FR" sz="1600" dirty="0" smtClean="0">
                <a:solidFill>
                  <a:srgbClr val="002060"/>
                </a:solidFill>
              </a:rPr>
              <a:t>approprié</a:t>
            </a:r>
          </a:p>
          <a:p>
            <a:pPr lvl="0">
              <a:buClr>
                <a:srgbClr val="C19859"/>
              </a:buClr>
            </a:pPr>
            <a:endParaRPr lang="fr-FR" sz="1600" dirty="0">
              <a:solidFill>
                <a:srgbClr val="002060"/>
              </a:solidFill>
            </a:endParaRPr>
          </a:p>
          <a:p>
            <a:pPr lvl="0">
              <a:buClr>
                <a:srgbClr val="C19859"/>
              </a:buClr>
            </a:pPr>
            <a:r>
              <a:rPr lang="fr-FR" sz="1600" dirty="0">
                <a:solidFill>
                  <a:srgbClr val="002060"/>
                </a:solidFill>
              </a:rPr>
              <a:t>Dans un tableau (si espace suffisant) sinon format linéaire (notamment non préemballé et alcool)</a:t>
            </a:r>
          </a:p>
          <a:p>
            <a:pPr marL="91440" lvl="0" indent="0">
              <a:buClr>
                <a:srgbClr val="C19859"/>
              </a:buClr>
              <a:buNone/>
            </a:pPr>
            <a:endParaRPr lang="fr-FR" sz="1600" dirty="0">
              <a:solidFill>
                <a:srgbClr val="002060"/>
              </a:solidFill>
            </a:endParaRPr>
          </a:p>
          <a:p>
            <a:pPr lvl="0">
              <a:buClr>
                <a:srgbClr val="C19859"/>
              </a:buClr>
            </a:pPr>
            <a:r>
              <a:rPr lang="fr-FR" sz="1600" dirty="0">
                <a:solidFill>
                  <a:srgbClr val="002060"/>
                </a:solidFill>
              </a:rPr>
              <a:t>Si valeur et montants négligeables dans le produit: possibilité de remplacer par « contient des montants négligeables de… »</a:t>
            </a:r>
          </a:p>
          <a:p>
            <a:endParaRPr lang="fr-FR" dirty="0"/>
          </a:p>
        </p:txBody>
      </p:sp>
      <p:sp>
        <p:nvSpPr>
          <p:cNvPr id="3" name="Titre 2"/>
          <p:cNvSpPr>
            <a:spLocks noGrp="1"/>
          </p:cNvSpPr>
          <p:nvPr>
            <p:ph type="title"/>
          </p:nvPr>
        </p:nvSpPr>
        <p:spPr/>
        <p:txBody>
          <a:bodyPr/>
          <a:lstStyle/>
          <a:p>
            <a:r>
              <a:rPr lang="fr-FR" b="1" dirty="0"/>
              <a:t>Déclaration nutritionnelle </a:t>
            </a:r>
            <a:r>
              <a:rPr lang="fr-FR" b="1" dirty="0" smtClean="0"/>
              <a:t>obligatoire (2)</a:t>
            </a:r>
            <a:endParaRPr lang="fr-FR" dirty="0"/>
          </a:p>
        </p:txBody>
      </p:sp>
    </p:spTree>
    <p:extLst>
      <p:ext uri="{BB962C8B-B14F-4D97-AF65-F5344CB8AC3E}">
        <p14:creationId xmlns:p14="http://schemas.microsoft.com/office/powerpoint/2010/main" val="3631271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06273"/>
          </a:xfrm>
        </p:spPr>
        <p:txBody>
          <a:bodyPr>
            <a:normAutofit fontScale="77500" lnSpcReduction="20000"/>
          </a:bodyPr>
          <a:lstStyle/>
          <a:p>
            <a:endParaRPr lang="fr-FR" dirty="0" smtClean="0"/>
          </a:p>
          <a:p>
            <a:r>
              <a:rPr lang="fr-FR" b="1" dirty="0" smtClean="0"/>
              <a:t>Pour </a:t>
            </a:r>
            <a:r>
              <a:rPr lang="fr-FR" b="1" dirty="0"/>
              <a:t>les denrées alimentaires non préemballées, </a:t>
            </a:r>
          </a:p>
          <a:p>
            <a:pPr lvl="1"/>
            <a:r>
              <a:rPr lang="fr-FR" sz="1900" dirty="0"/>
              <a:t>Définition des aliments préemballés </a:t>
            </a:r>
            <a:r>
              <a:rPr lang="fr-FR" sz="1600" dirty="0"/>
              <a:t>( art 2.2.e)</a:t>
            </a:r>
          </a:p>
          <a:p>
            <a:pPr lvl="1"/>
            <a:r>
              <a:rPr lang="fr-FR" sz="1900" dirty="0" smtClean="0"/>
              <a:t>Obligations: fourniture </a:t>
            </a:r>
            <a:r>
              <a:rPr lang="fr-FR" sz="1900" dirty="0"/>
              <a:t>d'informations sur les </a:t>
            </a:r>
            <a:r>
              <a:rPr lang="fr-FR" sz="1900" dirty="0" smtClean="0"/>
              <a:t>allergènes (</a:t>
            </a:r>
            <a:r>
              <a:rPr lang="fr-FR" sz="1600" dirty="0" smtClean="0"/>
              <a:t>si par vente à distance, selon les règles </a:t>
            </a:r>
            <a:r>
              <a:rPr lang="fr-FR" sz="1600" dirty="0"/>
              <a:t>prévues</a:t>
            </a:r>
            <a:r>
              <a:rPr lang="fr-FR" sz="1900" dirty="0"/>
              <a:t>) précédé de l’entête: « contenant » </a:t>
            </a:r>
            <a:r>
              <a:rPr lang="fr-FR" sz="1400" dirty="0"/>
              <a:t>[art </a:t>
            </a:r>
            <a:r>
              <a:rPr lang="fr-FR" sz="1400" dirty="0" smtClean="0"/>
              <a:t>21.1.b]</a:t>
            </a:r>
            <a:endParaRPr lang="fr-FR" sz="1400" dirty="0"/>
          </a:p>
          <a:p>
            <a:pPr lvl="1"/>
            <a:r>
              <a:rPr lang="fr-FR" sz="1900" dirty="0"/>
              <a:t>Ms les industriels doivent pouvoir nous communiquer les autres informations obligatoires si </a:t>
            </a:r>
            <a:r>
              <a:rPr lang="fr-FR" sz="1900" dirty="0" smtClean="0"/>
              <a:t>nécessaires (</a:t>
            </a:r>
            <a:r>
              <a:rPr lang="fr-FR" sz="1400" dirty="0"/>
              <a:t>art 8.6)</a:t>
            </a:r>
          </a:p>
          <a:p>
            <a:pPr lvl="1"/>
            <a:r>
              <a:rPr lang="fr-FR" sz="1900" dirty="0" smtClean="0"/>
              <a:t>Si la déclaration nutritionnelle apparait:</a:t>
            </a:r>
          </a:p>
          <a:p>
            <a:pPr lvl="2"/>
            <a:r>
              <a:rPr lang="fr-FR" sz="1900" dirty="0" smtClean="0"/>
              <a:t>Valeur énergétique ou</a:t>
            </a:r>
          </a:p>
          <a:p>
            <a:pPr lvl="2"/>
            <a:r>
              <a:rPr lang="fr-FR" sz="1900" dirty="0"/>
              <a:t>Valeur </a:t>
            </a:r>
            <a:r>
              <a:rPr lang="fr-FR" sz="1900" dirty="0" smtClean="0"/>
              <a:t>énergétique + sucre</a:t>
            </a:r>
            <a:r>
              <a:rPr lang="fr-FR" sz="1900" dirty="0"/>
              <a:t>, graisse, sel et </a:t>
            </a:r>
            <a:r>
              <a:rPr lang="fr-FR" sz="1900" dirty="0" smtClean="0"/>
              <a:t>saturé</a:t>
            </a:r>
          </a:p>
          <a:p>
            <a:pPr lvl="1"/>
            <a:r>
              <a:rPr lang="fr-FR" sz="1900" dirty="0" smtClean="0"/>
              <a:t>Peut être présentée par portion ou par unité seulement </a:t>
            </a:r>
            <a:r>
              <a:rPr lang="fr-FR" sz="1400" dirty="0"/>
              <a:t>(33.3)</a:t>
            </a:r>
          </a:p>
          <a:p>
            <a:pPr lvl="1"/>
            <a:r>
              <a:rPr lang="fr-FR" sz="1900" dirty="0"/>
              <a:t>Et les EM </a:t>
            </a:r>
            <a:r>
              <a:rPr lang="fr-FR" sz="1900" dirty="0" smtClean="0"/>
              <a:t>peuvent décider </a:t>
            </a:r>
            <a:r>
              <a:rPr lang="fr-FR" sz="1900" dirty="0"/>
              <a:t>d’en rajouter </a:t>
            </a:r>
            <a:endParaRPr lang="fr-FR" sz="1900" dirty="0" smtClean="0"/>
          </a:p>
          <a:p>
            <a:pPr marL="365760" lvl="1" indent="0">
              <a:buNone/>
            </a:pPr>
            <a:endParaRPr lang="fr-FR" sz="1900" dirty="0"/>
          </a:p>
          <a:p>
            <a:pPr marL="365760" lvl="1" indent="0">
              <a:buNone/>
            </a:pPr>
            <a:r>
              <a:rPr lang="fr-FR" sz="1900" b="1" dirty="0" smtClean="0"/>
              <a:t>« denrées </a:t>
            </a:r>
            <a:r>
              <a:rPr lang="fr-FR" sz="1900" b="1" dirty="0"/>
              <a:t>alimentaires préemballées </a:t>
            </a:r>
            <a:r>
              <a:rPr lang="fr-FR" sz="1900" dirty="0"/>
              <a:t>»</a:t>
            </a:r>
            <a:r>
              <a:rPr lang="fr-FR" i="1" dirty="0"/>
              <a:t>désigne tout élément </a:t>
            </a:r>
            <a:r>
              <a:rPr lang="fr-FR" i="1" dirty="0" smtClean="0"/>
              <a:t>destinés à être présenté en </a:t>
            </a:r>
            <a:r>
              <a:rPr lang="fr-FR" i="1" dirty="0"/>
              <a:t>tant que tels au consommateur final et aux collectivités, </a:t>
            </a:r>
            <a:r>
              <a:rPr lang="fr-FR" i="1" dirty="0" smtClean="0"/>
              <a:t>consistant en un </a:t>
            </a:r>
            <a:r>
              <a:rPr lang="fr-FR" i="1" dirty="0"/>
              <a:t>aliment et </a:t>
            </a:r>
            <a:r>
              <a:rPr lang="fr-FR" i="1" dirty="0" smtClean="0"/>
              <a:t>l’emballage </a:t>
            </a:r>
            <a:r>
              <a:rPr lang="fr-FR" i="1" dirty="0"/>
              <a:t>dans lequel il a été mis avant d'être proposés à la vente, que cet emballage le recouvre entièrement ou seulement partiellement, mais en tout cas, de telle sorte que le contenu ne peut être modifié sans l'ouverture ou la modification du conditionnement</a:t>
            </a:r>
            <a:r>
              <a:rPr lang="fr-FR" i="1" dirty="0" smtClean="0"/>
              <a:t>;</a:t>
            </a:r>
          </a:p>
          <a:p>
            <a:pPr marL="365760" lvl="1" indent="0">
              <a:buNone/>
            </a:pPr>
            <a:r>
              <a:rPr lang="fr-FR" sz="1900" dirty="0" smtClean="0"/>
              <a:t>Les </a:t>
            </a:r>
            <a:r>
              <a:rPr lang="fr-FR" sz="1900" b="1" dirty="0" smtClean="0"/>
              <a:t>«</a:t>
            </a:r>
            <a:r>
              <a:rPr lang="fr-FR" sz="1900" b="1" dirty="0"/>
              <a:t>denrées alimentaires préemballées</a:t>
            </a:r>
            <a:r>
              <a:rPr lang="fr-FR" sz="1900" dirty="0"/>
              <a:t>" </a:t>
            </a:r>
            <a:r>
              <a:rPr lang="fr-FR" i="1" dirty="0"/>
              <a:t>ne couvre pas les aliments emballés sur les lieux de vente à la demande du consommateur ou préemballées </a:t>
            </a:r>
            <a:r>
              <a:rPr lang="fr-FR" i="1" u="sng" dirty="0">
                <a:uFill>
                  <a:solidFill>
                    <a:srgbClr val="FF0000"/>
                  </a:solidFill>
                </a:uFill>
              </a:rPr>
              <a:t>pour la vente directe</a:t>
            </a:r>
            <a:r>
              <a:rPr lang="fr-FR" i="1" dirty="0"/>
              <a:t>;</a:t>
            </a:r>
          </a:p>
        </p:txBody>
      </p:sp>
      <p:sp>
        <p:nvSpPr>
          <p:cNvPr id="3" name="Titre 2"/>
          <p:cNvSpPr>
            <a:spLocks noGrp="1"/>
          </p:cNvSpPr>
          <p:nvPr>
            <p:ph type="title"/>
          </p:nvPr>
        </p:nvSpPr>
        <p:spPr/>
        <p:txBody>
          <a:bodyPr/>
          <a:lstStyle/>
          <a:p>
            <a:r>
              <a:rPr lang="fr-FR" dirty="0" smtClean="0"/>
              <a:t>Focus sur:</a:t>
            </a:r>
            <a:endParaRPr lang="fr-FR" dirty="0"/>
          </a:p>
        </p:txBody>
      </p:sp>
    </p:spTree>
    <p:extLst>
      <p:ext uri="{BB962C8B-B14F-4D97-AF65-F5344CB8AC3E}">
        <p14:creationId xmlns:p14="http://schemas.microsoft.com/office/powerpoint/2010/main" val="1169096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734265"/>
          </a:xfrm>
        </p:spPr>
        <p:txBody>
          <a:bodyPr>
            <a:normAutofit fontScale="77500" lnSpcReduction="20000"/>
          </a:bodyPr>
          <a:lstStyle/>
          <a:p>
            <a:pPr lvl="0">
              <a:buClr>
                <a:srgbClr val="C19859"/>
              </a:buClr>
            </a:pPr>
            <a:r>
              <a:rPr lang="fr-FR" sz="1800" b="1" dirty="0">
                <a:solidFill>
                  <a:srgbClr val="002060"/>
                </a:solidFill>
              </a:rPr>
              <a:t>Alcool</a:t>
            </a:r>
          </a:p>
          <a:p>
            <a:pPr lvl="1">
              <a:buClr>
                <a:srgbClr val="9F2936"/>
              </a:buClr>
            </a:pPr>
            <a:r>
              <a:rPr lang="fr-FR" sz="1500" dirty="0">
                <a:solidFill>
                  <a:srgbClr val="002060"/>
                </a:solidFill>
              </a:rPr>
              <a:t> Les boissons alcoolisées contenant plus de 1,2%d’alcool sont exclus de la déclaration nutritionnelle et de la liste des ingrédients </a:t>
            </a:r>
            <a:r>
              <a:rPr lang="fr-FR" sz="1500" dirty="0" smtClean="0">
                <a:solidFill>
                  <a:srgbClr val="FFC000"/>
                </a:solidFill>
              </a:rPr>
              <a:t>® </a:t>
            </a:r>
            <a:r>
              <a:rPr lang="fr-FR" sz="1500" dirty="0" smtClean="0">
                <a:solidFill>
                  <a:srgbClr val="002060"/>
                </a:solidFill>
              </a:rPr>
              <a:t>mais pas du reste.</a:t>
            </a:r>
            <a:endParaRPr lang="fr-FR" sz="1500" dirty="0">
              <a:solidFill>
                <a:srgbClr val="002060"/>
              </a:solidFill>
            </a:endParaRPr>
          </a:p>
          <a:p>
            <a:pPr lvl="1">
              <a:buClr>
                <a:srgbClr val="9F2936"/>
              </a:buClr>
            </a:pPr>
            <a:r>
              <a:rPr lang="fr-FR" sz="1500" dirty="0">
                <a:solidFill>
                  <a:srgbClr val="002060"/>
                </a:solidFill>
              </a:rPr>
              <a:t>Si déclaration nutritionnelle, elle peut être limitée à la valeur énergétique</a:t>
            </a:r>
          </a:p>
          <a:p>
            <a:pPr lvl="1">
              <a:buClr>
                <a:srgbClr val="9F2936"/>
              </a:buClr>
            </a:pPr>
            <a:r>
              <a:rPr lang="fr-FR" sz="1500" dirty="0">
                <a:solidFill>
                  <a:srgbClr val="002060"/>
                </a:solidFill>
              </a:rPr>
              <a:t>Les EM peuvent maintenir des règles nationales quant à la liste des </a:t>
            </a:r>
            <a:r>
              <a:rPr lang="fr-FR" sz="1500" dirty="0" smtClean="0">
                <a:solidFill>
                  <a:srgbClr val="002060"/>
                </a:solidFill>
              </a:rPr>
              <a:t>ingrédients</a:t>
            </a:r>
          </a:p>
          <a:p>
            <a:pPr lvl="1">
              <a:buClr>
                <a:srgbClr val="9F2936"/>
              </a:buClr>
            </a:pPr>
            <a:endParaRPr lang="fr-FR" sz="1500" b="1" dirty="0" smtClean="0"/>
          </a:p>
          <a:p>
            <a:r>
              <a:rPr lang="fr-FR" b="1" dirty="0" smtClean="0"/>
              <a:t>Responsabilité</a:t>
            </a:r>
          </a:p>
          <a:p>
            <a:pPr lvl="1"/>
            <a:r>
              <a:rPr lang="fr-FR" sz="1500" dirty="0" smtClean="0"/>
              <a:t>Règlement</a:t>
            </a:r>
          </a:p>
          <a:p>
            <a:pPr lvl="2"/>
            <a:r>
              <a:rPr lang="fr-FR" sz="1500" dirty="0" smtClean="0"/>
              <a:t>MDD et importateur = responsable de la présence et de la véracité des informations alimentaires (art.8) </a:t>
            </a:r>
          </a:p>
          <a:p>
            <a:pPr lvl="2"/>
            <a:r>
              <a:rPr lang="fr-FR" sz="1500" dirty="0" smtClean="0"/>
              <a:t>Distributeur (n’affecte pas le produit) = agir avec diligence</a:t>
            </a:r>
          </a:p>
          <a:p>
            <a:pPr lvl="2"/>
            <a:r>
              <a:rPr lang="fr-FR" sz="1500" dirty="0" smtClean="0"/>
              <a:t>Pour le non préemballés: obligation légale pour les fabricants de nous transmettre l’indication</a:t>
            </a:r>
          </a:p>
          <a:p>
            <a:pPr marL="640080" lvl="2" indent="0">
              <a:buNone/>
            </a:pPr>
            <a:endParaRPr lang="fr-FR" sz="1500" dirty="0"/>
          </a:p>
          <a:p>
            <a:pPr lvl="1"/>
            <a:r>
              <a:rPr lang="fr-FR" sz="1500" dirty="0"/>
              <a:t> La DGCCRF en avait cette lecture : celui qui est responsable de la présence/exactitude de l’information est </a:t>
            </a:r>
            <a:endParaRPr lang="fr-FR" sz="1500" dirty="0" smtClean="0"/>
          </a:p>
          <a:p>
            <a:pPr lvl="2"/>
            <a:r>
              <a:rPr lang="fr-FR" sz="1500" dirty="0" smtClean="0"/>
              <a:t>le </a:t>
            </a:r>
            <a:r>
              <a:rPr lang="fr-FR" sz="1500" dirty="0"/>
              <a:t>fabricant (si implanté en Union Européenne</a:t>
            </a:r>
            <a:r>
              <a:rPr lang="fr-FR" sz="1500" dirty="0" smtClean="0"/>
              <a:t>),</a:t>
            </a:r>
          </a:p>
          <a:p>
            <a:pPr lvl="2"/>
            <a:r>
              <a:rPr lang="fr-FR" sz="1500" dirty="0" smtClean="0"/>
              <a:t>le </a:t>
            </a:r>
            <a:r>
              <a:rPr lang="fr-FR" sz="1500" dirty="0"/>
              <a:t>distributeur (si MDD</a:t>
            </a:r>
            <a:r>
              <a:rPr lang="fr-FR" sz="1500" dirty="0" smtClean="0"/>
              <a:t>),</a:t>
            </a:r>
          </a:p>
          <a:p>
            <a:pPr lvl="2"/>
            <a:r>
              <a:rPr lang="fr-FR" sz="1500" dirty="0" smtClean="0"/>
              <a:t>si </a:t>
            </a:r>
            <a:r>
              <a:rPr lang="fr-FR" sz="1500" dirty="0"/>
              <a:t>provenance d’un pays </a:t>
            </a:r>
            <a:r>
              <a:rPr lang="fr-FR" sz="1500" dirty="0" smtClean="0"/>
              <a:t>tiers, </a:t>
            </a:r>
            <a:r>
              <a:rPr lang="fr-FR" sz="1500" dirty="0"/>
              <a:t>c’est l’importateur. </a:t>
            </a:r>
            <a:endParaRPr lang="fr-FR" sz="1500" dirty="0" smtClean="0"/>
          </a:p>
          <a:p>
            <a:pPr lvl="2"/>
            <a:r>
              <a:rPr lang="fr-FR" sz="1500" dirty="0" smtClean="0"/>
              <a:t>Les </a:t>
            </a:r>
            <a:r>
              <a:rPr lang="fr-FR" sz="1500" dirty="0"/>
              <a:t>distributeurs ne doivent pas distribuer des produits dont ils pensent que les informations étiquetés sont fausses.</a:t>
            </a:r>
          </a:p>
          <a:p>
            <a:pPr marL="45720" indent="0">
              <a:buNone/>
            </a:pPr>
            <a:endParaRPr lang="fr-FR" dirty="0" smtClean="0"/>
          </a:p>
          <a:p>
            <a:r>
              <a:rPr lang="fr-FR" b="1" dirty="0"/>
              <a:t>Mentions obligatoires particulières:  « décongelé »</a:t>
            </a:r>
          </a:p>
          <a:p>
            <a:pPr lvl="1"/>
            <a:r>
              <a:rPr lang="fr-FR" sz="1700" dirty="0" smtClean="0">
                <a:solidFill>
                  <a:schemeClr val="tx1"/>
                </a:solidFill>
              </a:rPr>
              <a:t>L’indication </a:t>
            </a:r>
            <a:r>
              <a:rPr lang="fr-FR" sz="1700" dirty="0">
                <a:solidFill>
                  <a:schemeClr val="tx1"/>
                </a:solidFill>
              </a:rPr>
              <a:t>de la recongélation/décongélation…est obligatoire lorsque son omission pourrait induire en erreur le consommateur</a:t>
            </a:r>
            <a:r>
              <a:rPr lang="fr-FR" sz="1700" dirty="0" smtClean="0">
                <a:solidFill>
                  <a:schemeClr val="tx1"/>
                </a:solidFill>
              </a:rPr>
              <a:t>.</a:t>
            </a:r>
            <a:r>
              <a:rPr lang="fr-FR" sz="1700" dirty="0">
                <a:solidFill>
                  <a:schemeClr val="tx1"/>
                </a:solidFill>
              </a:rPr>
              <a:t> (à coté du nom – annexe 6) </a:t>
            </a:r>
          </a:p>
          <a:p>
            <a:pPr lvl="1"/>
            <a:r>
              <a:rPr lang="fr-FR" sz="1700" dirty="0" smtClean="0"/>
              <a:t>La </a:t>
            </a:r>
            <a:r>
              <a:rPr lang="fr-FR" sz="1700" dirty="0"/>
              <a:t>date de congélation pour les viandes (+préparation) et le poisson </a:t>
            </a:r>
            <a:r>
              <a:rPr lang="fr-FR" sz="1700" dirty="0" smtClean="0"/>
              <a:t>congelé (annexe 3)</a:t>
            </a:r>
            <a:endParaRPr lang="fr-FR" sz="1700" dirty="0"/>
          </a:p>
          <a:p>
            <a:pPr marL="45720" indent="0">
              <a:buNone/>
            </a:pPr>
            <a:endParaRPr lang="fr-FR" dirty="0" smtClean="0"/>
          </a:p>
          <a:p>
            <a:endParaRPr lang="fr-FR" dirty="0" smtClean="0"/>
          </a:p>
        </p:txBody>
      </p:sp>
      <p:sp>
        <p:nvSpPr>
          <p:cNvPr id="3" name="Titre 2"/>
          <p:cNvSpPr>
            <a:spLocks noGrp="1"/>
          </p:cNvSpPr>
          <p:nvPr>
            <p:ph type="title"/>
          </p:nvPr>
        </p:nvSpPr>
        <p:spPr/>
        <p:txBody>
          <a:bodyPr/>
          <a:lstStyle/>
          <a:p>
            <a:r>
              <a:rPr lang="fr-FR" dirty="0" smtClean="0"/>
              <a:t>FOCUS SUR:</a:t>
            </a:r>
            <a:endParaRPr lang="fr-FR" dirty="0"/>
          </a:p>
        </p:txBody>
      </p:sp>
    </p:spTree>
    <p:extLst>
      <p:ext uri="{BB962C8B-B14F-4D97-AF65-F5344CB8AC3E}">
        <p14:creationId xmlns:p14="http://schemas.microsoft.com/office/powerpoint/2010/main" val="3746275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772816"/>
            <a:ext cx="8712968" cy="4824536"/>
          </a:xfrm>
        </p:spPr>
        <p:txBody>
          <a:bodyPr>
            <a:noAutofit/>
          </a:bodyPr>
          <a:lstStyle/>
          <a:p>
            <a:r>
              <a:rPr lang="fr-FR" sz="1400" b="1" dirty="0" smtClean="0"/>
              <a:t>La </a:t>
            </a:r>
            <a:r>
              <a:rPr lang="fr-FR" sz="1400" b="1" dirty="0"/>
              <a:t>possibilité d’en rajouter pour les Etats membres est strictement </a:t>
            </a:r>
            <a:r>
              <a:rPr lang="fr-FR" sz="1400" b="1" dirty="0" smtClean="0"/>
              <a:t>encadrée </a:t>
            </a:r>
            <a:r>
              <a:rPr lang="fr-FR" sz="1400" dirty="0" smtClean="0"/>
              <a:t>(art </a:t>
            </a:r>
            <a:r>
              <a:rPr lang="fr-FR" sz="1400" dirty="0"/>
              <a:t>39</a:t>
            </a:r>
            <a:r>
              <a:rPr lang="fr-FR" sz="1400" dirty="0" smtClean="0"/>
              <a:t>).</a:t>
            </a:r>
          </a:p>
          <a:p>
            <a:r>
              <a:rPr lang="fr-FR" sz="1400" b="1" dirty="0"/>
              <a:t>Déclaration nutritionnelle obligatoire : </a:t>
            </a:r>
            <a:endParaRPr lang="fr-FR" sz="1400" b="1" dirty="0" smtClean="0"/>
          </a:p>
          <a:p>
            <a:pPr lvl="1"/>
            <a:r>
              <a:rPr lang="fr-FR" sz="1400" dirty="0" smtClean="0"/>
              <a:t>est-il </a:t>
            </a:r>
            <a:r>
              <a:rPr lang="fr-FR" sz="1400" dirty="0"/>
              <a:t>possible de répéter les éléments « par ml et par portion » ou uniquement « par portion » ?</a:t>
            </a:r>
          </a:p>
          <a:p>
            <a:pPr lvl="1"/>
            <a:r>
              <a:rPr lang="fr-FR" sz="1400" i="1" dirty="0"/>
              <a:t>Réponse de la Commission européenne (DG Sanco) </a:t>
            </a:r>
            <a:r>
              <a:rPr lang="fr-FR" sz="1400" b="1" dirty="0"/>
              <a:t>: </a:t>
            </a:r>
            <a:r>
              <a:rPr lang="fr-FR" sz="1400" dirty="0"/>
              <a:t>il est possible de répéter ces infos « par ml et par portion » et « par portion ». NB La DG Sanco reste néanmoins prudente et précise qu’il est préférable d’attendre l’interprétation qu’en feront les Etats membres lors des réunions d’interprétation qui se dérouleront dans les prochains mois</a:t>
            </a:r>
            <a:r>
              <a:rPr lang="fr-FR" sz="1400" i="1" dirty="0" smtClean="0">
                <a:solidFill>
                  <a:srgbClr val="7030A0"/>
                </a:solidFill>
              </a:rPr>
              <a:t>©</a:t>
            </a:r>
            <a:r>
              <a:rPr lang="fr-FR" sz="1400" dirty="0" smtClean="0"/>
              <a:t>.</a:t>
            </a:r>
          </a:p>
          <a:p>
            <a:pPr lvl="1"/>
            <a:endParaRPr lang="fr-FR" sz="1400" dirty="0"/>
          </a:p>
          <a:p>
            <a:r>
              <a:rPr lang="fr-FR" sz="1400" b="1" dirty="0" smtClean="0">
                <a:solidFill>
                  <a:srgbClr val="002060"/>
                </a:solidFill>
              </a:rPr>
              <a:t>AGT</a:t>
            </a:r>
            <a:r>
              <a:rPr lang="fr-FR" sz="1400" b="1" dirty="0">
                <a:solidFill>
                  <a:srgbClr val="002060"/>
                </a:solidFill>
              </a:rPr>
              <a:t>: </a:t>
            </a:r>
          </a:p>
          <a:p>
            <a:pPr lvl="1"/>
            <a:r>
              <a:rPr lang="fr-FR" sz="1400" dirty="0">
                <a:solidFill>
                  <a:srgbClr val="002060"/>
                </a:solidFill>
              </a:rPr>
              <a:t>Rapport de la CE avec possible proposition de règlementation</a:t>
            </a:r>
          </a:p>
          <a:p>
            <a:endParaRPr lang="fr-FR" sz="1400" b="1" dirty="0">
              <a:solidFill>
                <a:srgbClr val="002060"/>
              </a:solidFill>
            </a:endParaRPr>
          </a:p>
          <a:p>
            <a:r>
              <a:rPr lang="fr-FR" sz="1400" b="1" dirty="0" smtClean="0">
                <a:solidFill>
                  <a:srgbClr val="002060"/>
                </a:solidFill>
              </a:rPr>
              <a:t>Vente à distance</a:t>
            </a:r>
          </a:p>
          <a:p>
            <a:pPr lvl="1"/>
            <a:r>
              <a:rPr lang="fr-FR" sz="1400" dirty="0" smtClean="0">
                <a:solidFill>
                  <a:srgbClr val="002060"/>
                </a:solidFill>
              </a:rPr>
              <a:t>les </a:t>
            </a:r>
            <a:r>
              <a:rPr lang="fr-FR" sz="1400" dirty="0">
                <a:solidFill>
                  <a:srgbClr val="002060"/>
                </a:solidFill>
              </a:rPr>
              <a:t>informations obligatoires sur les denrées alimentaires, à </a:t>
            </a:r>
            <a:r>
              <a:rPr lang="fr-FR" sz="1400" dirty="0" smtClean="0">
                <a:solidFill>
                  <a:srgbClr val="002060"/>
                </a:solidFill>
              </a:rPr>
              <a:t>l'exception de la date de préemption, </a:t>
            </a:r>
            <a:r>
              <a:rPr lang="fr-FR" sz="1400" dirty="0">
                <a:solidFill>
                  <a:srgbClr val="002060"/>
                </a:solidFill>
              </a:rPr>
              <a:t>sont </a:t>
            </a:r>
            <a:r>
              <a:rPr lang="fr-FR" sz="1400" i="1" u="sng" dirty="0">
                <a:solidFill>
                  <a:srgbClr val="FF0000"/>
                </a:solidFill>
              </a:rPr>
              <a:t>fournies</a:t>
            </a:r>
            <a:r>
              <a:rPr lang="fr-FR" sz="1400" dirty="0">
                <a:solidFill>
                  <a:srgbClr val="FF0000"/>
                </a:solidFill>
              </a:rPr>
              <a:t> </a:t>
            </a:r>
            <a:r>
              <a:rPr lang="fr-FR" sz="1400" dirty="0">
                <a:solidFill>
                  <a:srgbClr val="002060"/>
                </a:solidFill>
              </a:rPr>
              <a:t>avant la conclusion de l'achat et figurent sur le support de la vente à distance ou sont transmises par tout autre moyen approprié clairement précisé par l'exploitant du secteur alimentaire.</a:t>
            </a:r>
          </a:p>
          <a:p>
            <a:pPr lvl="1"/>
            <a:r>
              <a:rPr lang="fr-FR" sz="1400" dirty="0" smtClean="0">
                <a:solidFill>
                  <a:srgbClr val="002060"/>
                </a:solidFill>
              </a:rPr>
              <a:t>Sans frais </a:t>
            </a:r>
            <a:r>
              <a:rPr lang="fr-FR" sz="1400" dirty="0">
                <a:solidFill>
                  <a:srgbClr val="002060"/>
                </a:solidFill>
              </a:rPr>
              <a:t>supplémentaires aux consommateurs</a:t>
            </a:r>
            <a:r>
              <a:rPr lang="fr-FR" sz="1400" dirty="0" smtClean="0">
                <a:solidFill>
                  <a:srgbClr val="002060"/>
                </a:solidFill>
              </a:rPr>
              <a:t>;</a:t>
            </a:r>
          </a:p>
          <a:p>
            <a:pPr lvl="1"/>
            <a:r>
              <a:rPr lang="fr-FR" sz="1400" dirty="0">
                <a:solidFill>
                  <a:srgbClr val="002060"/>
                </a:solidFill>
              </a:rPr>
              <a:t>Ces obligations ne couvrent pas les </a:t>
            </a:r>
            <a:r>
              <a:rPr lang="fr-FR" sz="1400" dirty="0" smtClean="0">
                <a:solidFill>
                  <a:srgbClr val="002060"/>
                </a:solidFill>
              </a:rPr>
              <a:t>automates</a:t>
            </a:r>
            <a:endParaRPr lang="fr-FR" sz="1400" dirty="0">
              <a:solidFill>
                <a:srgbClr val="002060"/>
              </a:solidFill>
            </a:endParaRPr>
          </a:p>
          <a:p>
            <a:pPr lvl="1"/>
            <a:r>
              <a:rPr lang="fr-FR" sz="1400" dirty="0" smtClean="0">
                <a:solidFill>
                  <a:srgbClr val="002060"/>
                </a:solidFill>
              </a:rPr>
              <a:t>Mais toutes </a:t>
            </a:r>
            <a:r>
              <a:rPr lang="fr-FR" sz="1400" dirty="0">
                <a:solidFill>
                  <a:srgbClr val="002060"/>
                </a:solidFill>
              </a:rPr>
              <a:t>les mentions obligatoires </a:t>
            </a:r>
            <a:r>
              <a:rPr lang="fr-FR" sz="1400" dirty="0" smtClean="0">
                <a:solidFill>
                  <a:srgbClr val="002060"/>
                </a:solidFill>
              </a:rPr>
              <a:t>doivent être fournies </a:t>
            </a:r>
            <a:r>
              <a:rPr lang="fr-FR" sz="1400" dirty="0">
                <a:solidFill>
                  <a:srgbClr val="002060"/>
                </a:solidFill>
              </a:rPr>
              <a:t>au moment de la </a:t>
            </a:r>
            <a:r>
              <a:rPr lang="fr-FR" sz="1400" dirty="0" smtClean="0">
                <a:solidFill>
                  <a:srgbClr val="002060"/>
                </a:solidFill>
              </a:rPr>
              <a:t>livraison</a:t>
            </a:r>
          </a:p>
        </p:txBody>
      </p:sp>
      <p:sp>
        <p:nvSpPr>
          <p:cNvPr id="2" name="Titre 1"/>
          <p:cNvSpPr>
            <a:spLocks noGrp="1"/>
          </p:cNvSpPr>
          <p:nvPr>
            <p:ph type="title"/>
          </p:nvPr>
        </p:nvSpPr>
        <p:spPr/>
        <p:txBody>
          <a:bodyPr/>
          <a:lstStyle/>
          <a:p>
            <a:r>
              <a:rPr lang="fr-FR" dirty="0" smtClean="0"/>
              <a:t>Focus sur:</a:t>
            </a:r>
            <a:endParaRPr lang="fr-FR" dirty="0"/>
          </a:p>
        </p:txBody>
      </p:sp>
    </p:spTree>
    <p:extLst>
      <p:ext uri="{BB962C8B-B14F-4D97-AF65-F5344CB8AC3E}">
        <p14:creationId xmlns:p14="http://schemas.microsoft.com/office/powerpoint/2010/main" val="850861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407893" cy="4878282"/>
          </a:xfrm>
        </p:spPr>
        <p:txBody>
          <a:bodyPr>
            <a:normAutofit fontScale="70000" lnSpcReduction="20000"/>
          </a:bodyPr>
          <a:lstStyle/>
          <a:p>
            <a:r>
              <a:rPr lang="fr-FR" dirty="0" smtClean="0">
                <a:solidFill>
                  <a:srgbClr val="002060"/>
                </a:solidFill>
              </a:rPr>
              <a:t>Publication au JOUE: novembre 2011 (e.e.v. 20 jours après sa publication)</a:t>
            </a:r>
          </a:p>
          <a:p>
            <a:r>
              <a:rPr lang="fr-FR" dirty="0">
                <a:solidFill>
                  <a:srgbClr val="002060"/>
                </a:solidFill>
              </a:rPr>
              <a:t>Période transitoire (art 3.3)</a:t>
            </a:r>
          </a:p>
          <a:p>
            <a:pPr lvl="1"/>
            <a:r>
              <a:rPr lang="fr-FR" dirty="0">
                <a:solidFill>
                  <a:srgbClr val="002060"/>
                </a:solidFill>
              </a:rPr>
              <a:t>Possibilité de vendre produit sans nouvelle étiquette jusqu’à la fin de la période de transition.</a:t>
            </a:r>
          </a:p>
          <a:p>
            <a:pPr lvl="1"/>
            <a:r>
              <a:rPr lang="fr-FR" dirty="0">
                <a:solidFill>
                  <a:srgbClr val="002060"/>
                </a:solidFill>
              </a:rPr>
              <a:t>Possibilité de vendre les stocks établis avant la fin de la période de transition, après cette dernière et jusqu’à épuisement </a:t>
            </a:r>
            <a:r>
              <a:rPr lang="fr-FR" dirty="0" smtClean="0">
                <a:solidFill>
                  <a:srgbClr val="002060"/>
                </a:solidFill>
              </a:rPr>
              <a:t>.</a:t>
            </a:r>
          </a:p>
          <a:p>
            <a:pPr lvl="1"/>
            <a:endParaRPr lang="fr-FR" dirty="0" smtClean="0">
              <a:solidFill>
                <a:srgbClr val="002060"/>
              </a:solidFill>
            </a:endParaRPr>
          </a:p>
          <a:p>
            <a:r>
              <a:rPr lang="fr-FR" dirty="0" smtClean="0"/>
              <a:t>En Parallèle: juillet 2011 – groupe de travail de la Commission sur les pratiques en matière d’étiquetage.</a:t>
            </a:r>
          </a:p>
          <a:p>
            <a:pPr lvl="1"/>
            <a:r>
              <a:rPr lang="fr-FR" dirty="0" smtClean="0"/>
              <a:t>Prochaines réunions de la CE en vue des rapports à établir </a:t>
            </a:r>
          </a:p>
          <a:p>
            <a:pPr lvl="1"/>
            <a:r>
              <a:rPr lang="fr-FR" dirty="0" smtClean="0"/>
              <a:t>28 février: avec les Etats membres</a:t>
            </a:r>
          </a:p>
          <a:p>
            <a:pPr lvl="1"/>
            <a:r>
              <a:rPr lang="fr-FR" dirty="0" smtClean="0"/>
              <a:t>Mi-mars: avec les </a:t>
            </a:r>
            <a:r>
              <a:rPr lang="fr-FR" dirty="0" err="1" smtClean="0"/>
              <a:t>stakeholders</a:t>
            </a:r>
            <a:r>
              <a:rPr lang="fr-FR" dirty="0" smtClean="0"/>
              <a:t> pour soulever les problèmes et déterminer les WS nécessaires (SANCO)</a:t>
            </a:r>
          </a:p>
          <a:p>
            <a:pPr marL="45720" indent="0">
              <a:buNone/>
            </a:pPr>
            <a:endParaRPr lang="fr-FR" dirty="0" smtClean="0">
              <a:solidFill>
                <a:srgbClr val="FF0000"/>
              </a:solidFill>
            </a:endParaRPr>
          </a:p>
          <a:p>
            <a:r>
              <a:rPr lang="fr-FR" dirty="0" smtClean="0">
                <a:solidFill>
                  <a:srgbClr val="FF0000"/>
                </a:solidFill>
              </a:rPr>
              <a:t>Souligné e</a:t>
            </a:r>
            <a:r>
              <a:rPr lang="fr-FR" dirty="0" smtClean="0">
                <a:solidFill>
                  <a:srgbClr val="FF0000"/>
                </a:solidFill>
              </a:rPr>
              <a:t>n </a:t>
            </a:r>
            <a:r>
              <a:rPr lang="fr-FR" dirty="0" smtClean="0">
                <a:solidFill>
                  <a:srgbClr val="FF0000"/>
                </a:solidFill>
              </a:rPr>
              <a:t>rouge, les </a:t>
            </a:r>
            <a:r>
              <a:rPr lang="fr-FR" dirty="0" smtClean="0">
                <a:solidFill>
                  <a:srgbClr val="FF0000"/>
                </a:solidFill>
              </a:rPr>
              <a:t>points commentés par le </a:t>
            </a:r>
            <a:r>
              <a:rPr lang="fr-FR" dirty="0" smtClean="0">
                <a:solidFill>
                  <a:srgbClr val="FF0000"/>
                </a:solidFill>
              </a:rPr>
              <a:t>comité </a:t>
            </a:r>
            <a:r>
              <a:rPr lang="fr-FR" dirty="0" smtClean="0">
                <a:solidFill>
                  <a:srgbClr val="FF0000"/>
                </a:solidFill>
              </a:rPr>
              <a:t>alimentaire FCD </a:t>
            </a:r>
            <a:r>
              <a:rPr lang="fr-FR" dirty="0" smtClean="0">
                <a:solidFill>
                  <a:srgbClr val="FF0000"/>
                </a:solidFill>
              </a:rPr>
              <a:t>01/2012</a:t>
            </a:r>
            <a:endParaRPr lang="fr-FR" dirty="0" smtClean="0">
              <a:solidFill>
                <a:srgbClr val="FF0000"/>
              </a:solidFill>
            </a:endParaRPr>
          </a:p>
          <a:p>
            <a:pPr marL="45720" indent="0">
              <a:buNone/>
            </a:pPr>
            <a:endParaRPr lang="fr-FR" dirty="0">
              <a:solidFill>
                <a:srgbClr val="002060"/>
              </a:solidFill>
            </a:endParaRPr>
          </a:p>
          <a:p>
            <a:r>
              <a:rPr lang="fr-FR" dirty="0" smtClean="0">
                <a:solidFill>
                  <a:srgbClr val="002060"/>
                </a:solidFill>
              </a:rPr>
              <a:t>Aide lecture</a:t>
            </a:r>
          </a:p>
          <a:p>
            <a:pPr lvl="1"/>
            <a:r>
              <a:rPr lang="fr-FR" sz="1900" dirty="0" smtClean="0">
                <a:solidFill>
                  <a:srgbClr val="FFC000"/>
                </a:solidFill>
              </a:rPr>
              <a:t>®: en attente d’un rapport de la CE et d’une éventuelle proposition législative</a:t>
            </a:r>
            <a:endParaRPr lang="fr-FR" sz="1900" dirty="0">
              <a:solidFill>
                <a:srgbClr val="FFC000"/>
              </a:solidFill>
            </a:endParaRPr>
          </a:p>
          <a:p>
            <a:pPr lvl="1"/>
            <a:r>
              <a:rPr lang="fr-FR" sz="1900" dirty="0" smtClean="0">
                <a:solidFill>
                  <a:srgbClr val="00B0F0"/>
                </a:solidFill>
              </a:rPr>
              <a:t>@: actes délégués possibles pour modifier la disposition. A réaliser dans les 5 ans suivant l’adoption du Règlement. Pouvoir révocable à tout moment par le PE ou le Conseil</a:t>
            </a:r>
          </a:p>
          <a:p>
            <a:pPr marL="548640" lvl="3" indent="-228600">
              <a:buClr>
                <a:schemeClr val="accent1"/>
              </a:buClr>
              <a:buFont typeface="Wingdings 2" pitchFamily="18" charset="2"/>
              <a:buChar char=""/>
            </a:pPr>
            <a:r>
              <a:rPr lang="fr-FR" sz="1900" dirty="0" smtClean="0">
                <a:solidFill>
                  <a:srgbClr val="7030A0"/>
                </a:solidFill>
              </a:rPr>
              <a:t>©: acte d’implémentation en cours / possible pour compléter ou préciser la disposition</a:t>
            </a:r>
            <a:endParaRPr lang="fr-FR" sz="1900" dirty="0">
              <a:solidFill>
                <a:srgbClr val="7030A0"/>
              </a:solidFill>
            </a:endParaRPr>
          </a:p>
        </p:txBody>
      </p:sp>
      <p:sp>
        <p:nvSpPr>
          <p:cNvPr id="3" name="Titre 2"/>
          <p:cNvSpPr>
            <a:spLocks noGrp="1"/>
          </p:cNvSpPr>
          <p:nvPr>
            <p:ph type="title"/>
          </p:nvPr>
        </p:nvSpPr>
        <p:spPr/>
        <p:txBody>
          <a:bodyPr/>
          <a:lstStyle/>
          <a:p>
            <a:r>
              <a:rPr lang="fr-FR" dirty="0" smtClean="0"/>
              <a:t>Etiquetage Alimentaire</a:t>
            </a:r>
            <a:br>
              <a:rPr lang="fr-FR" dirty="0" smtClean="0"/>
            </a:br>
            <a:r>
              <a:rPr lang="fr-FR" sz="1800" i="1" dirty="0" smtClean="0"/>
              <a:t>règlement adopté et futurs développements</a:t>
            </a:r>
            <a:endParaRPr lang="fr-FR" sz="1800" i="1" dirty="0"/>
          </a:p>
        </p:txBody>
      </p:sp>
    </p:spTree>
    <p:extLst>
      <p:ext uri="{BB962C8B-B14F-4D97-AF65-F5344CB8AC3E}">
        <p14:creationId xmlns:p14="http://schemas.microsoft.com/office/powerpoint/2010/main" val="3448193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smtClean="0"/>
              <a:t>Allemagne: </a:t>
            </a:r>
          </a:p>
          <a:p>
            <a:pPr lvl="1"/>
            <a:r>
              <a:rPr lang="fr-FR" dirty="0" smtClean="0"/>
              <a:t>guide sur l’application en cours de réalisation</a:t>
            </a:r>
          </a:p>
          <a:p>
            <a:pPr lvl="1"/>
            <a:r>
              <a:rPr lang="fr-FR" dirty="0" smtClean="0"/>
              <a:t>Recommandation du gouvernement sur les </a:t>
            </a:r>
            <a:r>
              <a:rPr lang="fr-FR" dirty="0" smtClean="0"/>
              <a:t>mentions volontaires </a:t>
            </a:r>
            <a:r>
              <a:rPr lang="fr-FR" dirty="0" smtClean="0"/>
              <a:t>(art. 35)</a:t>
            </a:r>
          </a:p>
          <a:p>
            <a:r>
              <a:rPr lang="fr-FR" dirty="0" smtClean="0"/>
              <a:t>UK:</a:t>
            </a:r>
          </a:p>
          <a:p>
            <a:pPr lvl="1"/>
            <a:r>
              <a:rPr lang="fr-FR" dirty="0" smtClean="0"/>
              <a:t>6 groupes de travail en cours – réalisation de guidelines</a:t>
            </a:r>
          </a:p>
          <a:p>
            <a:pPr marL="365760" lvl="1" indent="0">
              <a:buNone/>
            </a:pPr>
            <a:endParaRPr lang="fr-FR" dirty="0" smtClean="0"/>
          </a:p>
          <a:p>
            <a:r>
              <a:rPr lang="fr-FR" dirty="0" smtClean="0"/>
              <a:t>Eurocommerce:</a:t>
            </a:r>
          </a:p>
          <a:p>
            <a:pPr lvl="1"/>
            <a:r>
              <a:rPr lang="fr-FR" dirty="0" smtClean="0"/>
              <a:t>Groupe de travail sur labelling </a:t>
            </a:r>
          </a:p>
          <a:p>
            <a:pPr lvl="1"/>
            <a:r>
              <a:rPr lang="fr-FR" dirty="0" smtClean="0"/>
              <a:t>Remontées d’informations en vue des réunions avec la CE</a:t>
            </a:r>
          </a:p>
          <a:p>
            <a:pPr marL="365760" lvl="1" indent="0">
              <a:buNone/>
            </a:pPr>
            <a:endParaRPr lang="fr-FR" dirty="0" smtClean="0"/>
          </a:p>
          <a:p>
            <a:r>
              <a:rPr lang="fr-FR" dirty="0" smtClean="0"/>
              <a:t>Commission européenne</a:t>
            </a:r>
          </a:p>
          <a:p>
            <a:pPr lvl="1"/>
            <a:r>
              <a:rPr lang="fr-FR" dirty="0" smtClean="0"/>
              <a:t>Travaux au sein de la DG </a:t>
            </a:r>
            <a:r>
              <a:rPr lang="fr-FR" dirty="0" err="1" smtClean="0"/>
              <a:t>Sanco</a:t>
            </a:r>
            <a:endParaRPr lang="fr-FR" dirty="0" smtClean="0"/>
          </a:p>
          <a:p>
            <a:pPr lvl="1"/>
            <a:r>
              <a:rPr lang="fr-FR" dirty="0" smtClean="0"/>
              <a:t>Travaux au sein du HLF sur la chaine d’approvisionnement alimentaire.</a:t>
            </a:r>
          </a:p>
        </p:txBody>
      </p:sp>
      <p:sp>
        <p:nvSpPr>
          <p:cNvPr id="3" name="Titre 2"/>
          <p:cNvSpPr>
            <a:spLocks noGrp="1"/>
          </p:cNvSpPr>
          <p:nvPr>
            <p:ph type="title"/>
          </p:nvPr>
        </p:nvSpPr>
        <p:spPr/>
        <p:txBody>
          <a:bodyPr/>
          <a:lstStyle/>
          <a:p>
            <a:r>
              <a:rPr lang="fr-FR" dirty="0" smtClean="0"/>
              <a:t>Travaux</a:t>
            </a:r>
            <a:endParaRPr lang="fr-FR" dirty="0"/>
          </a:p>
        </p:txBody>
      </p:sp>
    </p:spTree>
    <p:extLst>
      <p:ext uri="{BB962C8B-B14F-4D97-AF65-F5344CB8AC3E}">
        <p14:creationId xmlns:p14="http://schemas.microsoft.com/office/powerpoint/2010/main" val="1409536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1000" y="1719070"/>
            <a:ext cx="8225972" cy="4754301"/>
          </a:xfrm>
        </p:spPr>
        <p:txBody>
          <a:bodyPr>
            <a:normAutofit fontScale="92500" lnSpcReduction="10000"/>
          </a:bodyPr>
          <a:lstStyle/>
          <a:p>
            <a:pPr marL="434340" indent="-342900">
              <a:buFont typeface="+mj-lt"/>
              <a:buAutoNum type="alphaLcPeriod"/>
            </a:pPr>
            <a:r>
              <a:rPr lang="fr-FR" b="1" dirty="0" smtClean="0">
                <a:solidFill>
                  <a:schemeClr val="tx2">
                    <a:lumMod val="75000"/>
                    <a:lumOff val="25000"/>
                  </a:schemeClr>
                </a:solidFill>
              </a:rPr>
              <a:t>Le </a:t>
            </a:r>
            <a:r>
              <a:rPr lang="fr-FR" b="1" dirty="0">
                <a:solidFill>
                  <a:schemeClr val="tx2">
                    <a:lumMod val="75000"/>
                    <a:lumOff val="25000"/>
                  </a:schemeClr>
                </a:solidFill>
              </a:rPr>
              <a:t>nom du </a:t>
            </a:r>
            <a:r>
              <a:rPr lang="fr-FR" b="1" dirty="0" smtClean="0">
                <a:solidFill>
                  <a:schemeClr val="tx2">
                    <a:lumMod val="75000"/>
                    <a:lumOff val="25000"/>
                  </a:schemeClr>
                </a:solidFill>
              </a:rPr>
              <a:t>produit </a:t>
            </a:r>
            <a:r>
              <a:rPr lang="fr-FR" sz="1800" dirty="0" smtClean="0"/>
              <a:t>(légal, à défaut douanier, à défaut descriptif)</a:t>
            </a:r>
          </a:p>
          <a:p>
            <a:pPr marL="434340" indent="-342900">
              <a:buFont typeface="+mj-lt"/>
              <a:buAutoNum type="alphaLcPeriod"/>
            </a:pPr>
            <a:endParaRPr lang="fr-FR" dirty="0" smtClean="0">
              <a:solidFill>
                <a:schemeClr val="tx2">
                  <a:lumMod val="75000"/>
                  <a:lumOff val="25000"/>
                </a:schemeClr>
              </a:solidFill>
            </a:endParaRPr>
          </a:p>
          <a:p>
            <a:pPr marL="434340" indent="-342900">
              <a:buFont typeface="+mj-lt"/>
              <a:buAutoNum type="alphaLcPeriod"/>
            </a:pPr>
            <a:r>
              <a:rPr lang="fr-FR" dirty="0" smtClean="0">
                <a:solidFill>
                  <a:schemeClr val="tx2">
                    <a:lumMod val="75000"/>
                    <a:lumOff val="25000"/>
                  </a:schemeClr>
                </a:solidFill>
              </a:rPr>
              <a:t>La </a:t>
            </a:r>
            <a:r>
              <a:rPr lang="fr-FR" dirty="0">
                <a:solidFill>
                  <a:schemeClr val="tx2">
                    <a:lumMod val="75000"/>
                    <a:lumOff val="25000"/>
                  </a:schemeClr>
                </a:solidFill>
              </a:rPr>
              <a:t>liste des </a:t>
            </a:r>
            <a:r>
              <a:rPr lang="fr-FR" dirty="0" smtClean="0">
                <a:solidFill>
                  <a:schemeClr val="tx2">
                    <a:lumMod val="75000"/>
                    <a:lumOff val="25000"/>
                  </a:schemeClr>
                </a:solidFill>
              </a:rPr>
              <a:t>ingrédients</a:t>
            </a:r>
          </a:p>
          <a:p>
            <a:pPr marL="708660" lvl="1" indent="-342900">
              <a:buFont typeface="+mj-lt"/>
              <a:buAutoNum type="alphaLcPeriod"/>
            </a:pPr>
            <a:r>
              <a:rPr lang="fr-FR" dirty="0" smtClean="0"/>
              <a:t>précédé de l‘en-tête « ingrédient », </a:t>
            </a:r>
          </a:p>
          <a:p>
            <a:pPr marL="708660" lvl="1" indent="-342900">
              <a:buFont typeface="+mj-lt"/>
              <a:buAutoNum type="alphaLcPeriod"/>
            </a:pPr>
            <a:r>
              <a:rPr lang="fr-FR" dirty="0" smtClean="0"/>
              <a:t>par ordre décroissant de poids, </a:t>
            </a:r>
          </a:p>
          <a:p>
            <a:pPr marL="708660" lvl="1" indent="-342900">
              <a:buFont typeface="+mj-lt"/>
              <a:buAutoNum type="alphaLcPeriod"/>
            </a:pPr>
            <a:r>
              <a:rPr lang="fr-FR" dirty="0" smtClean="0"/>
              <a:t>Suivi, </a:t>
            </a:r>
            <a:r>
              <a:rPr lang="fr-FR" dirty="0"/>
              <a:t>si </a:t>
            </a:r>
            <a:r>
              <a:rPr lang="fr-FR" dirty="0" smtClean="0"/>
              <a:t>besoin, du terme « nano</a:t>
            </a:r>
            <a:r>
              <a:rPr lang="fr-FR" dirty="0"/>
              <a:t>»</a:t>
            </a:r>
            <a:r>
              <a:rPr lang="fr-FR" dirty="0" smtClean="0"/>
              <a:t> </a:t>
            </a:r>
            <a:r>
              <a:rPr lang="fr-FR" dirty="0" smtClean="0">
                <a:solidFill>
                  <a:srgbClr val="00B0F0"/>
                </a:solidFill>
              </a:rPr>
              <a:t>@</a:t>
            </a:r>
            <a:r>
              <a:rPr lang="fr-FR" dirty="0" smtClean="0"/>
              <a:t> </a:t>
            </a:r>
            <a:r>
              <a:rPr lang="fr-FR" sz="1000" spc="150" dirty="0"/>
              <a:t>(art 18</a:t>
            </a:r>
            <a:r>
              <a:rPr lang="fr-FR" sz="1000" spc="150" dirty="0" smtClean="0"/>
              <a:t>)</a:t>
            </a:r>
          </a:p>
          <a:p>
            <a:pPr marL="365760" lvl="1" indent="0">
              <a:buNone/>
            </a:pPr>
            <a:endParaRPr lang="fr-FR" sz="1000" spc="150" dirty="0"/>
          </a:p>
          <a:p>
            <a:pPr marL="434340" indent="-342900">
              <a:buFont typeface="+mj-lt"/>
              <a:buAutoNum type="alphaLcPeriod"/>
            </a:pPr>
            <a:r>
              <a:rPr lang="fr-FR" u="heavy" dirty="0">
                <a:solidFill>
                  <a:schemeClr val="tx2">
                    <a:lumMod val="75000"/>
                    <a:lumOff val="25000"/>
                  </a:schemeClr>
                </a:solidFill>
                <a:uFill>
                  <a:solidFill>
                    <a:srgbClr val="FF0000"/>
                  </a:solidFill>
                </a:uFill>
              </a:rPr>
              <a:t>Les </a:t>
            </a:r>
            <a:r>
              <a:rPr lang="fr-FR" u="heavy" dirty="0" smtClean="0">
                <a:solidFill>
                  <a:schemeClr val="tx2">
                    <a:lumMod val="75000"/>
                    <a:lumOff val="25000"/>
                  </a:schemeClr>
                </a:solidFill>
                <a:uFill>
                  <a:solidFill>
                    <a:srgbClr val="FF0000"/>
                  </a:solidFill>
                </a:uFill>
              </a:rPr>
              <a:t>allergènes </a:t>
            </a:r>
            <a:r>
              <a:rPr lang="fr-FR" sz="1800" u="heavy" dirty="0" smtClean="0">
                <a:uFill>
                  <a:solidFill>
                    <a:srgbClr val="FF0000"/>
                  </a:solidFill>
                </a:uFill>
              </a:rPr>
              <a:t>dans la liste ci-dessus avec le nom de l’annexe 2</a:t>
            </a:r>
            <a:r>
              <a:rPr lang="fr-FR" sz="1400" u="heavy" dirty="0">
                <a:solidFill>
                  <a:srgbClr val="00B0F0"/>
                </a:solidFill>
                <a:uFill>
                  <a:solidFill>
                    <a:srgbClr val="FF0000"/>
                  </a:solidFill>
                </a:uFill>
              </a:rPr>
              <a:t> @</a:t>
            </a:r>
            <a:r>
              <a:rPr lang="fr-FR" sz="1800" u="heavy" dirty="0" smtClean="0">
                <a:uFill>
                  <a:solidFill>
                    <a:srgbClr val="FF0000"/>
                  </a:solidFill>
                </a:uFill>
              </a:rPr>
              <a:t> mis en évidence (libre: couleur, police….)</a:t>
            </a:r>
            <a:endParaRPr lang="fr-FR" sz="1800" u="heavy" dirty="0">
              <a:uFill>
                <a:solidFill>
                  <a:srgbClr val="FF0000"/>
                </a:solidFill>
              </a:uFill>
            </a:endParaRPr>
          </a:p>
          <a:p>
            <a:pPr marL="434340" indent="-342900">
              <a:buFont typeface="+mj-lt"/>
              <a:buAutoNum type="alphaLcPeriod"/>
            </a:pPr>
            <a:endParaRPr lang="fr-FR" dirty="0" smtClean="0">
              <a:solidFill>
                <a:schemeClr val="tx2">
                  <a:lumMod val="75000"/>
                  <a:lumOff val="25000"/>
                </a:schemeClr>
              </a:solidFill>
            </a:endParaRPr>
          </a:p>
          <a:p>
            <a:pPr marL="434340" indent="-342900">
              <a:buFont typeface="+mj-lt"/>
              <a:buAutoNum type="alphaLcPeriod"/>
            </a:pPr>
            <a:r>
              <a:rPr lang="fr-FR" dirty="0" smtClean="0">
                <a:solidFill>
                  <a:schemeClr val="tx2">
                    <a:lumMod val="75000"/>
                    <a:lumOff val="25000"/>
                  </a:schemeClr>
                </a:solidFill>
              </a:rPr>
              <a:t>La </a:t>
            </a:r>
            <a:r>
              <a:rPr lang="fr-FR" dirty="0">
                <a:solidFill>
                  <a:schemeClr val="tx2">
                    <a:lumMod val="75000"/>
                    <a:lumOff val="25000"/>
                  </a:schemeClr>
                </a:solidFill>
              </a:rPr>
              <a:t>quantité/catégorie </a:t>
            </a:r>
            <a:r>
              <a:rPr lang="fr-FR" sz="1800" dirty="0"/>
              <a:t>de certains ingrédients (selon modalité </a:t>
            </a:r>
            <a:r>
              <a:rPr lang="fr-FR" sz="1200" dirty="0"/>
              <a:t>art. 22)</a:t>
            </a:r>
          </a:p>
          <a:p>
            <a:pPr marL="434340" indent="-342900">
              <a:buFont typeface="+mj-lt"/>
              <a:buAutoNum type="alphaLcPeriod"/>
            </a:pPr>
            <a:endParaRPr lang="fr-FR" b="1" dirty="0" smtClean="0">
              <a:solidFill>
                <a:schemeClr val="tx2">
                  <a:lumMod val="75000"/>
                  <a:lumOff val="25000"/>
                </a:schemeClr>
              </a:solidFill>
            </a:endParaRPr>
          </a:p>
          <a:p>
            <a:pPr marL="434340" indent="-342900">
              <a:buFont typeface="+mj-lt"/>
              <a:buAutoNum type="alphaLcPeriod"/>
            </a:pPr>
            <a:r>
              <a:rPr lang="fr-FR" b="1" dirty="0" smtClean="0">
                <a:solidFill>
                  <a:schemeClr val="tx2">
                    <a:lumMod val="75000"/>
                    <a:lumOff val="25000"/>
                  </a:schemeClr>
                </a:solidFill>
              </a:rPr>
              <a:t>La </a:t>
            </a:r>
            <a:r>
              <a:rPr lang="fr-FR" b="1" dirty="0">
                <a:solidFill>
                  <a:schemeClr val="tx2">
                    <a:lumMod val="75000"/>
                    <a:lumOff val="25000"/>
                  </a:schemeClr>
                </a:solidFill>
              </a:rPr>
              <a:t>quantité </a:t>
            </a:r>
            <a:r>
              <a:rPr lang="fr-FR" b="1" dirty="0" smtClean="0">
                <a:solidFill>
                  <a:schemeClr val="tx2">
                    <a:lumMod val="75000"/>
                    <a:lumOff val="25000"/>
                  </a:schemeClr>
                </a:solidFill>
              </a:rPr>
              <a:t>nette d’aliment</a:t>
            </a:r>
            <a:r>
              <a:rPr lang="fr-FR" dirty="0" smtClean="0">
                <a:solidFill>
                  <a:schemeClr val="tx2">
                    <a:lumMod val="75000"/>
                    <a:lumOff val="25000"/>
                  </a:schemeClr>
                </a:solidFill>
              </a:rPr>
              <a:t> </a:t>
            </a:r>
          </a:p>
          <a:p>
            <a:pPr marL="708660" lvl="1" indent="-342900">
              <a:buFont typeface="+mj-lt"/>
              <a:buAutoNum type="alphaLcPeriod"/>
            </a:pPr>
            <a:r>
              <a:rPr lang="fr-FR" dirty="0"/>
              <a:t>E</a:t>
            </a:r>
            <a:r>
              <a:rPr lang="fr-FR" dirty="0" smtClean="0"/>
              <a:t>xpression libre mais </a:t>
            </a:r>
            <a:r>
              <a:rPr lang="fr-FR" u="sng" dirty="0" smtClean="0">
                <a:uFill>
                  <a:solidFill>
                    <a:srgbClr val="FF0000"/>
                  </a:solidFill>
                </a:uFill>
              </a:rPr>
              <a:t>la CE peut déterminer des règles spécifiques</a:t>
            </a:r>
            <a:r>
              <a:rPr lang="fr-FR" dirty="0" smtClean="0">
                <a:solidFill>
                  <a:srgbClr val="00B0F0"/>
                </a:solidFill>
              </a:rPr>
              <a:t>@</a:t>
            </a:r>
            <a:endParaRPr lang="fr-FR" dirty="0"/>
          </a:p>
          <a:p>
            <a:pPr marL="708660" lvl="1" indent="-342900">
              <a:buFont typeface="+mj-lt"/>
              <a:buAutoNum type="alphaLcPeriod"/>
            </a:pPr>
            <a:r>
              <a:rPr lang="fr-FR" dirty="0" smtClean="0"/>
              <a:t>Les Etats membres peuvent conserver leurs règles sous condition</a:t>
            </a:r>
            <a:endParaRPr lang="fr-FR" dirty="0"/>
          </a:p>
          <a:p>
            <a:pPr marL="365760" lvl="1" indent="0">
              <a:buNone/>
            </a:pPr>
            <a:endParaRPr lang="fr-FR" dirty="0" smtClean="0"/>
          </a:p>
          <a:p>
            <a:endParaRPr lang="fr-FR" dirty="0"/>
          </a:p>
        </p:txBody>
      </p:sp>
      <p:sp>
        <p:nvSpPr>
          <p:cNvPr id="3" name="Titre 2"/>
          <p:cNvSpPr>
            <a:spLocks noGrp="1"/>
          </p:cNvSpPr>
          <p:nvPr>
            <p:ph type="title"/>
          </p:nvPr>
        </p:nvSpPr>
        <p:spPr/>
        <p:txBody>
          <a:bodyPr/>
          <a:lstStyle/>
          <a:p>
            <a:r>
              <a:rPr lang="fr-FR" dirty="0" smtClean="0"/>
              <a:t/>
            </a:r>
            <a:br>
              <a:rPr lang="fr-FR" dirty="0" smtClean="0"/>
            </a:br>
            <a:r>
              <a:rPr lang="fr-FR" dirty="0" smtClean="0"/>
              <a:t>Mentions obligatoires (1)</a:t>
            </a:r>
            <a:br>
              <a:rPr lang="fr-FR" dirty="0" smtClean="0"/>
            </a:br>
            <a:r>
              <a:rPr lang="fr-FR" sz="1200" i="1" dirty="0" smtClean="0"/>
              <a:t>articles 9 et 10</a:t>
            </a:r>
            <a:r>
              <a:rPr lang="fr-FR" dirty="0"/>
              <a:t/>
            </a:r>
            <a:br>
              <a:rPr lang="fr-FR" dirty="0"/>
            </a:br>
            <a:endParaRPr lang="fr-FR" dirty="0"/>
          </a:p>
        </p:txBody>
      </p:sp>
    </p:spTree>
    <p:extLst>
      <p:ext uri="{BB962C8B-B14F-4D97-AF65-F5344CB8AC3E}">
        <p14:creationId xmlns:p14="http://schemas.microsoft.com/office/powerpoint/2010/main" val="223375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80999" y="1719070"/>
            <a:ext cx="8655497" cy="4734266"/>
          </a:xfrm>
        </p:spPr>
        <p:txBody>
          <a:bodyPr>
            <a:normAutofit fontScale="85000" lnSpcReduction="20000"/>
          </a:bodyPr>
          <a:lstStyle/>
          <a:p>
            <a:pPr marL="434340" indent="-342900">
              <a:buFont typeface="+mj-lt"/>
              <a:buAutoNum type="alphaLcPeriod"/>
            </a:pPr>
            <a:r>
              <a:rPr lang="fr-FR" dirty="0" smtClean="0">
                <a:solidFill>
                  <a:schemeClr val="tx2">
                    <a:lumMod val="75000"/>
                    <a:lumOff val="25000"/>
                  </a:schemeClr>
                </a:solidFill>
              </a:rPr>
              <a:t>La date de péremption </a:t>
            </a:r>
            <a:r>
              <a:rPr lang="fr-FR" sz="1800" dirty="0" smtClean="0">
                <a:solidFill>
                  <a:srgbClr val="7030A0"/>
                </a:solidFill>
              </a:rPr>
              <a:t>© </a:t>
            </a:r>
            <a:r>
              <a:rPr lang="fr-FR" sz="1800" dirty="0" smtClean="0"/>
              <a:t>(</a:t>
            </a:r>
            <a:r>
              <a:rPr lang="fr-FR" sz="1800" u="sng" dirty="0" smtClean="0">
                <a:uFill>
                  <a:solidFill>
                    <a:srgbClr val="FF0000"/>
                  </a:solidFill>
                </a:uFill>
              </a:rPr>
              <a:t>CE peut déterminer des règles pour des aliments spécifiques)</a:t>
            </a:r>
            <a:r>
              <a:rPr lang="fr-FR" sz="1800" u="sng" dirty="0" smtClean="0">
                <a:solidFill>
                  <a:srgbClr val="FF0000"/>
                </a:solidFill>
                <a:uFill>
                  <a:solidFill>
                    <a:srgbClr val="FF0000"/>
                  </a:solidFill>
                </a:uFill>
              </a:rPr>
              <a:t>. </a:t>
            </a:r>
            <a:endParaRPr lang="fr-FR" sz="1800" u="sng" dirty="0" smtClean="0">
              <a:uFill>
                <a:solidFill>
                  <a:srgbClr val="FF0000"/>
                </a:solidFill>
              </a:uFill>
            </a:endParaRPr>
          </a:p>
          <a:p>
            <a:pPr marL="434340" indent="-342900">
              <a:buFont typeface="+mj-lt"/>
              <a:buAutoNum type="alphaLcPeriod"/>
            </a:pPr>
            <a:endParaRPr lang="fr-FR" dirty="0" smtClean="0"/>
          </a:p>
          <a:p>
            <a:pPr marL="434340" indent="-342900">
              <a:buFont typeface="+mj-lt"/>
              <a:buAutoNum type="alphaLcPeriod"/>
            </a:pPr>
            <a:r>
              <a:rPr lang="fr-FR" dirty="0" smtClean="0"/>
              <a:t>Les conditions spécifiques de </a:t>
            </a:r>
            <a:r>
              <a:rPr lang="fr-FR" dirty="0" smtClean="0">
                <a:solidFill>
                  <a:schemeClr val="tx2">
                    <a:lumMod val="75000"/>
                    <a:lumOff val="25000"/>
                  </a:schemeClr>
                </a:solidFill>
              </a:rPr>
              <a:t>stockage</a:t>
            </a:r>
          </a:p>
          <a:p>
            <a:pPr marL="434340" indent="-342900">
              <a:buFont typeface="+mj-lt"/>
              <a:buAutoNum type="alphaLcPeriod"/>
            </a:pPr>
            <a:endParaRPr lang="fr-FR" dirty="0" smtClean="0"/>
          </a:p>
          <a:p>
            <a:pPr marL="434340" indent="-342900">
              <a:buFont typeface="+mj-lt"/>
              <a:buAutoNum type="alphaLcPeriod"/>
            </a:pPr>
            <a:r>
              <a:rPr lang="fr-FR" dirty="0" smtClean="0"/>
              <a:t>Le </a:t>
            </a:r>
            <a:r>
              <a:rPr lang="fr-FR" dirty="0" smtClean="0">
                <a:solidFill>
                  <a:schemeClr val="tx2">
                    <a:lumMod val="75000"/>
                    <a:lumOff val="25000"/>
                  </a:schemeClr>
                </a:solidFill>
              </a:rPr>
              <a:t>nom et l’adresse du responsable</a:t>
            </a:r>
          </a:p>
          <a:p>
            <a:pPr marL="434340" indent="-342900">
              <a:buFont typeface="+mj-lt"/>
              <a:buAutoNum type="alphaLcPeriod"/>
            </a:pPr>
            <a:endParaRPr lang="fr-FR" dirty="0" smtClean="0"/>
          </a:p>
          <a:p>
            <a:pPr marL="434340" indent="-342900">
              <a:buFont typeface="+mj-lt"/>
              <a:buAutoNum type="alphaLcPeriod"/>
            </a:pPr>
            <a:r>
              <a:rPr lang="fr-FR" dirty="0" smtClean="0"/>
              <a:t>Le pays </a:t>
            </a:r>
            <a:r>
              <a:rPr lang="fr-FR" dirty="0" smtClean="0">
                <a:solidFill>
                  <a:schemeClr val="tx2">
                    <a:lumMod val="75000"/>
                    <a:lumOff val="25000"/>
                  </a:schemeClr>
                </a:solidFill>
              </a:rPr>
              <a:t>d’origine</a:t>
            </a:r>
            <a:r>
              <a:rPr lang="fr-FR" dirty="0" smtClean="0"/>
              <a:t> ou le lieu de provenance</a:t>
            </a:r>
          </a:p>
          <a:p>
            <a:pPr marL="434340" indent="-342900">
              <a:buFont typeface="+mj-lt"/>
              <a:buAutoNum type="alphaLcPeriod"/>
            </a:pPr>
            <a:endParaRPr lang="fr-FR" dirty="0" smtClean="0"/>
          </a:p>
          <a:p>
            <a:pPr marL="434340" indent="-342900">
              <a:buFont typeface="+mj-lt"/>
              <a:buAutoNum type="alphaLcPeriod"/>
            </a:pPr>
            <a:r>
              <a:rPr lang="fr-FR" dirty="0" smtClean="0"/>
              <a:t>Les </a:t>
            </a:r>
            <a:r>
              <a:rPr lang="fr-FR" dirty="0" smtClean="0">
                <a:solidFill>
                  <a:schemeClr val="tx2">
                    <a:lumMod val="75000"/>
                    <a:lumOff val="25000"/>
                  </a:schemeClr>
                </a:solidFill>
              </a:rPr>
              <a:t>instructions</a:t>
            </a:r>
            <a:r>
              <a:rPr lang="fr-FR" dirty="0" smtClean="0"/>
              <a:t> d’utilisation si nécessaire</a:t>
            </a:r>
          </a:p>
          <a:p>
            <a:pPr marL="434340" indent="-342900">
              <a:buFont typeface="+mj-lt"/>
              <a:buAutoNum type="alphaLcPeriod"/>
            </a:pPr>
            <a:endParaRPr lang="fr-FR" b="1" dirty="0" smtClean="0">
              <a:solidFill>
                <a:schemeClr val="tx2">
                  <a:lumMod val="75000"/>
                  <a:lumOff val="25000"/>
                </a:schemeClr>
              </a:solidFill>
            </a:endParaRPr>
          </a:p>
          <a:p>
            <a:pPr marL="434340" indent="-342900">
              <a:buFont typeface="+mj-lt"/>
              <a:buAutoNum type="alphaLcPeriod"/>
            </a:pPr>
            <a:r>
              <a:rPr lang="fr-FR" b="1" dirty="0" smtClean="0">
                <a:solidFill>
                  <a:schemeClr val="tx2">
                    <a:lumMod val="75000"/>
                    <a:lumOff val="25000"/>
                  </a:schemeClr>
                </a:solidFill>
              </a:rPr>
              <a:t>La teneur en alcool</a:t>
            </a:r>
          </a:p>
          <a:p>
            <a:pPr marL="434340" indent="-342900">
              <a:buFont typeface="+mj-lt"/>
              <a:buAutoNum type="alphaLcPeriod"/>
            </a:pPr>
            <a:endParaRPr lang="fr-FR" dirty="0" smtClean="0"/>
          </a:p>
          <a:p>
            <a:pPr marL="434340" indent="-342900">
              <a:buFont typeface="+mj-lt"/>
              <a:buAutoNum type="alphaLcPeriod"/>
            </a:pPr>
            <a:r>
              <a:rPr lang="fr-FR" dirty="0" smtClean="0"/>
              <a:t>La </a:t>
            </a:r>
            <a:r>
              <a:rPr lang="fr-FR" dirty="0" smtClean="0">
                <a:solidFill>
                  <a:schemeClr val="tx2">
                    <a:lumMod val="75000"/>
                    <a:lumOff val="25000"/>
                  </a:schemeClr>
                </a:solidFill>
              </a:rPr>
              <a:t>déclaration nutritionnelle</a:t>
            </a:r>
          </a:p>
          <a:p>
            <a:pPr marL="434340" indent="-342900">
              <a:buFont typeface="+mj-lt"/>
              <a:buAutoNum type="alphaLcPeriod"/>
            </a:pPr>
            <a:endParaRPr lang="fr-FR" dirty="0" smtClean="0"/>
          </a:p>
          <a:p>
            <a:pPr marL="434340" indent="-342900">
              <a:buFont typeface="+mj-lt"/>
              <a:buAutoNum type="alphaLcPeriod"/>
            </a:pPr>
            <a:r>
              <a:rPr lang="fr-FR" dirty="0" smtClean="0"/>
              <a:t>En fonction de l’aliment, les éléments repris dans l’annexe 3 (ex: contient de la caféine) – liste évolutive</a:t>
            </a:r>
            <a:r>
              <a:rPr lang="fr-FR" dirty="0" smtClean="0">
                <a:solidFill>
                  <a:srgbClr val="00B0F0"/>
                </a:solidFill>
              </a:rPr>
              <a:t>@</a:t>
            </a:r>
            <a:r>
              <a:rPr lang="fr-FR" dirty="0" smtClean="0"/>
              <a:t> </a:t>
            </a:r>
          </a:p>
          <a:p>
            <a:pPr marL="365760" lvl="1" indent="0">
              <a:buNone/>
            </a:pPr>
            <a:endParaRPr lang="fr-FR" dirty="0" smtClean="0"/>
          </a:p>
          <a:p>
            <a:endParaRPr lang="fr-FR" dirty="0"/>
          </a:p>
        </p:txBody>
      </p:sp>
      <p:sp>
        <p:nvSpPr>
          <p:cNvPr id="3" name="Titre 2"/>
          <p:cNvSpPr>
            <a:spLocks noGrp="1"/>
          </p:cNvSpPr>
          <p:nvPr>
            <p:ph type="title"/>
          </p:nvPr>
        </p:nvSpPr>
        <p:spPr/>
        <p:txBody>
          <a:bodyPr/>
          <a:lstStyle/>
          <a:p>
            <a:r>
              <a:rPr lang="fr-FR" dirty="0" smtClean="0"/>
              <a:t/>
            </a:r>
            <a:br>
              <a:rPr lang="fr-FR" dirty="0" smtClean="0"/>
            </a:br>
            <a:r>
              <a:rPr lang="fr-FR" dirty="0" smtClean="0"/>
              <a:t>Mentions obligatoires (2)</a:t>
            </a:r>
            <a:br>
              <a:rPr lang="fr-FR" dirty="0" smtClean="0"/>
            </a:br>
            <a:r>
              <a:rPr lang="fr-FR" sz="1200" i="1" dirty="0" smtClean="0"/>
              <a:t>articles 9 et 10</a:t>
            </a:r>
            <a:r>
              <a:rPr lang="fr-FR" dirty="0"/>
              <a:t/>
            </a:r>
            <a:br>
              <a:rPr lang="fr-FR" dirty="0"/>
            </a:br>
            <a:endParaRPr lang="fr-FR" dirty="0"/>
          </a:p>
        </p:txBody>
      </p:sp>
    </p:spTree>
    <p:extLst>
      <p:ext uri="{BB962C8B-B14F-4D97-AF65-F5344CB8AC3E}">
        <p14:creationId xmlns:p14="http://schemas.microsoft.com/office/powerpoint/2010/main" val="299106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1800" dirty="0" smtClean="0"/>
              <a:t>La liste des mentions volontaires est celle reprise dans les articles 9 (obligatoires sauf exemptions) et 10 (annexe 3: aliments spécifiques). </a:t>
            </a:r>
            <a:r>
              <a:rPr lang="fr-FR" sz="1800" i="1" dirty="0" smtClean="0">
                <a:solidFill>
                  <a:srgbClr val="FF0000"/>
                </a:solidFill>
              </a:rPr>
              <a:t>Quid: toutes les mentions sont elles couvertes? </a:t>
            </a:r>
          </a:p>
          <a:p>
            <a:pPr marL="45720" indent="0">
              <a:buNone/>
            </a:pPr>
            <a:endParaRPr lang="fr-FR" sz="1800" dirty="0" smtClean="0"/>
          </a:p>
          <a:p>
            <a:r>
              <a:rPr lang="fr-FR" sz="1800" dirty="0" smtClean="0"/>
              <a:t>Elles doivent :</a:t>
            </a:r>
          </a:p>
          <a:p>
            <a:pPr lvl="1"/>
            <a:r>
              <a:rPr lang="fr-FR" dirty="0" smtClean="0"/>
              <a:t>Ne pas être trompeuses ou ambiguës pour le consommateur</a:t>
            </a:r>
          </a:p>
          <a:p>
            <a:pPr lvl="1"/>
            <a:r>
              <a:rPr lang="fr-FR" dirty="0" smtClean="0"/>
              <a:t>Être basées scientifiquement </a:t>
            </a:r>
            <a:r>
              <a:rPr lang="fr-FR" dirty="0" smtClean="0">
                <a:solidFill>
                  <a:srgbClr val="7030A0"/>
                </a:solidFill>
              </a:rPr>
              <a:t>© sur les allergènes, les végétariens/végétaliens et les AJR </a:t>
            </a:r>
            <a:r>
              <a:rPr lang="fr-FR" dirty="0" smtClean="0">
                <a:solidFill>
                  <a:srgbClr val="002060"/>
                </a:solidFill>
              </a:rPr>
              <a:t>voire </a:t>
            </a:r>
            <a:r>
              <a:rPr lang="fr-FR" dirty="0" smtClean="0">
                <a:solidFill>
                  <a:srgbClr val="00B0F0"/>
                </a:solidFill>
              </a:rPr>
              <a:t>@ sur d’autre sujets si le manque de base commune entraine un risque de confusion à la lecture des mentions.</a:t>
            </a:r>
          </a:p>
          <a:p>
            <a:pPr marL="365760" lvl="1" indent="0">
              <a:buNone/>
            </a:pPr>
            <a:endParaRPr lang="fr-FR" dirty="0" smtClean="0">
              <a:solidFill>
                <a:srgbClr val="00B0F0"/>
              </a:solidFill>
            </a:endParaRPr>
          </a:p>
          <a:p>
            <a:r>
              <a:rPr lang="fr-FR" sz="1800" dirty="0" smtClean="0">
                <a:solidFill>
                  <a:srgbClr val="002060"/>
                </a:solidFill>
              </a:rPr>
              <a:t>Ces mentions ne doivent pas entraver la communication des mentions obligatoires</a:t>
            </a:r>
          </a:p>
          <a:p>
            <a:pPr lvl="1"/>
            <a:endParaRPr lang="fr-FR" dirty="0"/>
          </a:p>
        </p:txBody>
      </p:sp>
      <p:sp>
        <p:nvSpPr>
          <p:cNvPr id="3" name="Titre 2"/>
          <p:cNvSpPr>
            <a:spLocks noGrp="1"/>
          </p:cNvSpPr>
          <p:nvPr>
            <p:ph type="title"/>
          </p:nvPr>
        </p:nvSpPr>
        <p:spPr/>
        <p:txBody>
          <a:bodyPr/>
          <a:lstStyle/>
          <a:p>
            <a:r>
              <a:rPr lang="fr-FR" dirty="0" smtClean="0"/>
              <a:t>Mentions volontaires</a:t>
            </a:r>
            <a:br>
              <a:rPr lang="fr-FR" dirty="0" smtClean="0"/>
            </a:br>
            <a:r>
              <a:rPr lang="fr-FR" sz="1400" dirty="0" smtClean="0"/>
              <a:t>(articles 36 et 37)</a:t>
            </a:r>
            <a:endParaRPr lang="fr-FR" dirty="0"/>
          </a:p>
        </p:txBody>
      </p:sp>
    </p:spTree>
    <p:extLst>
      <p:ext uri="{BB962C8B-B14F-4D97-AF65-F5344CB8AC3E}">
        <p14:creationId xmlns:p14="http://schemas.microsoft.com/office/powerpoint/2010/main" val="1141194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700808"/>
            <a:ext cx="8496944" cy="4968552"/>
          </a:xfrm>
        </p:spPr>
        <p:txBody>
          <a:bodyPr>
            <a:normAutofit fontScale="70000" lnSpcReduction="20000"/>
          </a:bodyPr>
          <a:lstStyle/>
          <a:p>
            <a:r>
              <a:rPr lang="fr-FR" dirty="0" smtClean="0"/>
              <a:t>Visible, compréhensive, indélébile</a:t>
            </a:r>
          </a:p>
          <a:p>
            <a:pPr marL="45720" indent="0">
              <a:buNone/>
            </a:pPr>
            <a:endParaRPr lang="fr-FR" dirty="0" smtClean="0"/>
          </a:p>
          <a:p>
            <a:r>
              <a:rPr lang="fr-FR" dirty="0" smtClean="0"/>
              <a:t>Taille </a:t>
            </a:r>
            <a:r>
              <a:rPr lang="fr-FR" dirty="0"/>
              <a:t>de police minimale de </a:t>
            </a:r>
            <a:r>
              <a:rPr lang="fr-FR" b="1" dirty="0"/>
              <a:t>1,2</a:t>
            </a:r>
            <a:r>
              <a:rPr lang="fr-FR" dirty="0"/>
              <a:t> mm pour les </a:t>
            </a:r>
            <a:r>
              <a:rPr lang="fr-FR" dirty="0" smtClean="0"/>
              <a:t>surfaces </a:t>
            </a:r>
            <a:r>
              <a:rPr lang="fr-FR" b="1" dirty="0" smtClean="0"/>
              <a:t>&gt; 80cm2</a:t>
            </a:r>
          </a:p>
          <a:p>
            <a:r>
              <a:rPr lang="fr-FR" dirty="0" smtClean="0"/>
              <a:t>Taille </a:t>
            </a:r>
            <a:r>
              <a:rPr lang="fr-FR" dirty="0"/>
              <a:t>de police minimale de</a:t>
            </a:r>
            <a:r>
              <a:rPr lang="fr-FR" b="1" dirty="0"/>
              <a:t> 0,9 </a:t>
            </a:r>
            <a:r>
              <a:rPr lang="fr-FR" dirty="0"/>
              <a:t>mm pour la surface </a:t>
            </a:r>
            <a:r>
              <a:rPr lang="fr-FR" b="1" dirty="0"/>
              <a:t>&lt;</a:t>
            </a:r>
            <a:r>
              <a:rPr lang="fr-FR" b="1" dirty="0" smtClean="0"/>
              <a:t>80cm2</a:t>
            </a:r>
          </a:p>
          <a:p>
            <a:pPr marL="91440" indent="0">
              <a:buNone/>
            </a:pPr>
            <a:endParaRPr lang="fr-FR" i="1" dirty="0" smtClean="0"/>
          </a:p>
          <a:p>
            <a:r>
              <a:rPr lang="fr-FR" dirty="0" smtClean="0"/>
              <a:t>Pour une </a:t>
            </a:r>
            <a:r>
              <a:rPr lang="fr-FR" b="1" dirty="0" smtClean="0"/>
              <a:t>surface </a:t>
            </a:r>
            <a:r>
              <a:rPr lang="fr-FR" b="1" dirty="0"/>
              <a:t>&lt;10 cm2 </a:t>
            </a:r>
            <a:r>
              <a:rPr lang="fr-FR" dirty="0" smtClean="0"/>
              <a:t>: a, c </a:t>
            </a:r>
            <a:r>
              <a:rPr lang="fr-FR" sz="1500" dirty="0" smtClean="0"/>
              <a:t>(précédé de l’entête: « contenant » </a:t>
            </a:r>
            <a:r>
              <a:rPr lang="fr-FR" sz="1300" dirty="0" smtClean="0"/>
              <a:t>[art 21.1.b]</a:t>
            </a:r>
            <a:r>
              <a:rPr lang="fr-FR" dirty="0" smtClean="0"/>
              <a:t>,) e, f obligatoires - et - les ingrédients, par d’autres moyen)</a:t>
            </a:r>
          </a:p>
          <a:p>
            <a:endParaRPr lang="fr-FR" dirty="0" smtClean="0"/>
          </a:p>
          <a:p>
            <a:r>
              <a:rPr lang="fr-FR" dirty="0" smtClean="0"/>
              <a:t>Dans une langue compréhensible pour le consommateur – que l’Etat peut préciser </a:t>
            </a:r>
            <a:r>
              <a:rPr lang="fr-FR" sz="1300" dirty="0"/>
              <a:t>(art 15)</a:t>
            </a:r>
          </a:p>
          <a:p>
            <a:pPr lvl="1"/>
            <a:r>
              <a:rPr lang="fr-FR" dirty="0" smtClean="0"/>
              <a:t>Possibilité de pack multilingue mais tout doit être répété</a:t>
            </a:r>
          </a:p>
          <a:p>
            <a:pPr lvl="1"/>
            <a:endParaRPr lang="fr-FR" dirty="0" smtClean="0"/>
          </a:p>
          <a:p>
            <a:r>
              <a:rPr lang="fr-FR" dirty="0"/>
              <a:t>a.e.k sur le même champ de vision</a:t>
            </a:r>
          </a:p>
          <a:p>
            <a:pPr marL="91440" indent="0">
              <a:buNone/>
            </a:pPr>
            <a:endParaRPr lang="fr-FR" dirty="0"/>
          </a:p>
          <a:p>
            <a:r>
              <a:rPr lang="fr-FR" dirty="0"/>
              <a:t>En mots (nom) et nombre </a:t>
            </a:r>
          </a:p>
          <a:p>
            <a:r>
              <a:rPr lang="fr-FR" dirty="0"/>
              <a:t>Avec possibilité de rajouter des symboles </a:t>
            </a:r>
            <a:r>
              <a:rPr lang="fr-FR" dirty="0" smtClean="0"/>
              <a:t>additionnels </a:t>
            </a:r>
            <a:r>
              <a:rPr lang="fr-FR" sz="1300" dirty="0" smtClean="0"/>
              <a:t>(art.9.2</a:t>
            </a:r>
            <a:r>
              <a:rPr lang="fr-FR" sz="900" dirty="0" smtClean="0"/>
              <a:t>)</a:t>
            </a:r>
            <a:r>
              <a:rPr lang="fr-FR" dirty="0" smtClean="0"/>
              <a:t> </a:t>
            </a:r>
            <a:r>
              <a:rPr lang="fr-FR" dirty="0">
                <a:solidFill>
                  <a:srgbClr val="7030A0"/>
                </a:solidFill>
              </a:rPr>
              <a:t>©</a:t>
            </a:r>
            <a:r>
              <a:rPr lang="fr-FR" dirty="0" smtClean="0">
                <a:solidFill>
                  <a:srgbClr val="00B0F0"/>
                </a:solidFill>
              </a:rPr>
              <a:t> </a:t>
            </a:r>
            <a:r>
              <a:rPr lang="fr-FR" dirty="0">
                <a:solidFill>
                  <a:srgbClr val="00B0F0"/>
                </a:solidFill>
              </a:rPr>
              <a:t>@</a:t>
            </a:r>
            <a:r>
              <a:rPr lang="fr-FR" dirty="0" smtClean="0">
                <a:solidFill>
                  <a:srgbClr val="FFC000"/>
                </a:solidFill>
              </a:rPr>
              <a:t> </a:t>
            </a:r>
            <a:r>
              <a:rPr lang="fr-FR" dirty="0">
                <a:solidFill>
                  <a:srgbClr val="002060"/>
                </a:solidFill>
              </a:rPr>
              <a:t>(pictogrammes</a:t>
            </a:r>
            <a:r>
              <a:rPr lang="fr-FR" dirty="0"/>
              <a:t>, symboles…sous 7 conditions </a:t>
            </a:r>
            <a:r>
              <a:rPr lang="fr-FR" dirty="0" smtClean="0"/>
              <a:t>cumulatives</a:t>
            </a:r>
            <a:r>
              <a:rPr lang="fr-FR" dirty="0" smtClean="0">
                <a:solidFill>
                  <a:srgbClr val="00B0F0"/>
                </a:solidFill>
              </a:rPr>
              <a:t>@</a:t>
            </a:r>
            <a:r>
              <a:rPr lang="fr-FR" dirty="0" smtClean="0"/>
              <a:t> </a:t>
            </a:r>
            <a:r>
              <a:rPr lang="fr-FR" sz="1300" dirty="0"/>
              <a:t>(art. </a:t>
            </a:r>
            <a:r>
              <a:rPr lang="fr-FR" sz="1300" dirty="0" smtClean="0"/>
              <a:t>35) </a:t>
            </a:r>
            <a:r>
              <a:rPr lang="fr-FR" sz="1700" dirty="0" smtClean="0"/>
              <a:t>) </a:t>
            </a:r>
          </a:p>
          <a:p>
            <a:endParaRPr lang="fr-FR" sz="1300" dirty="0" smtClean="0"/>
          </a:p>
          <a:p>
            <a:r>
              <a:rPr lang="fr-FR" dirty="0" smtClean="0"/>
              <a:t>Sur </a:t>
            </a:r>
            <a:r>
              <a:rPr lang="fr-FR" dirty="0"/>
              <a:t>l’emballage ou </a:t>
            </a:r>
            <a:r>
              <a:rPr lang="fr-FR" dirty="0" smtClean="0"/>
              <a:t>l’étiquette </a:t>
            </a:r>
            <a:r>
              <a:rPr lang="fr-FR" sz="1300" dirty="0" smtClean="0"/>
              <a:t>(Art </a:t>
            </a:r>
            <a:r>
              <a:rPr lang="fr-FR" sz="1300" dirty="0"/>
              <a:t>12.2). </a:t>
            </a:r>
            <a:r>
              <a:rPr lang="fr-FR" dirty="0" smtClean="0"/>
              <a:t>Mais d’autres </a:t>
            </a:r>
            <a:r>
              <a:rPr lang="fr-FR" dirty="0"/>
              <a:t>supports </a:t>
            </a:r>
            <a:r>
              <a:rPr lang="fr-FR" dirty="0" smtClean="0"/>
              <a:t>sont à l’étude</a:t>
            </a:r>
            <a:r>
              <a:rPr lang="fr-FR" dirty="0">
                <a:solidFill>
                  <a:srgbClr val="00B0F0"/>
                </a:solidFill>
              </a:rPr>
              <a:t> @</a:t>
            </a:r>
            <a:r>
              <a:rPr lang="fr-FR" dirty="0" smtClean="0"/>
              <a:t> </a:t>
            </a:r>
            <a:r>
              <a:rPr lang="fr-FR" sz="1300" dirty="0"/>
              <a:t>(art 12.4</a:t>
            </a:r>
            <a:r>
              <a:rPr lang="fr-FR" sz="1300" dirty="0" smtClean="0"/>
              <a:t>)</a:t>
            </a:r>
          </a:p>
          <a:p>
            <a:endParaRPr lang="fr-FR" sz="1300" dirty="0" smtClean="0"/>
          </a:p>
          <a:p>
            <a:r>
              <a:rPr lang="fr-FR" dirty="0" smtClean="0"/>
              <a:t>Sur l’indication des allergènes, il </a:t>
            </a:r>
            <a:r>
              <a:rPr lang="fr-FR" dirty="0"/>
              <a:t>n’est pas possible de conserver une liste séparée avec les allergènes. Il faut les mettre en valeur dans la liste </a:t>
            </a:r>
            <a:r>
              <a:rPr lang="fr-FR" dirty="0" smtClean="0"/>
              <a:t>d’ingrédients </a:t>
            </a:r>
            <a:r>
              <a:rPr lang="fr-FR" sz="1600" dirty="0" smtClean="0"/>
              <a:t>(réponse CE – DG Sanco – septembre 2011)</a:t>
            </a:r>
            <a:endParaRPr lang="fr-FR" sz="1600" dirty="0"/>
          </a:p>
          <a:p>
            <a:endParaRPr lang="fr-FR" sz="2100" dirty="0" smtClean="0"/>
          </a:p>
          <a:p>
            <a:endParaRPr lang="fr-FR" sz="1300" dirty="0"/>
          </a:p>
        </p:txBody>
      </p:sp>
      <p:sp>
        <p:nvSpPr>
          <p:cNvPr id="2" name="Titre 1"/>
          <p:cNvSpPr>
            <a:spLocks noGrp="1"/>
          </p:cNvSpPr>
          <p:nvPr>
            <p:ph type="title"/>
          </p:nvPr>
        </p:nvSpPr>
        <p:spPr/>
        <p:txBody>
          <a:bodyPr/>
          <a:lstStyle/>
          <a:p>
            <a:r>
              <a:rPr lang="fr-FR" dirty="0" smtClean="0"/>
              <a:t>Présentation des mentions</a:t>
            </a:r>
            <a:r>
              <a:rPr lang="fr-FR" dirty="0" smtClean="0">
                <a:solidFill>
                  <a:srgbClr val="00B0F0"/>
                </a:solidFill>
              </a:rPr>
              <a:t>@</a:t>
            </a:r>
            <a:r>
              <a:rPr lang="fr-FR" dirty="0" smtClean="0"/>
              <a:t/>
            </a:r>
            <a:br>
              <a:rPr lang="fr-FR" dirty="0" smtClean="0"/>
            </a:br>
            <a:r>
              <a:rPr lang="fr-FR" sz="1400" i="1" dirty="0"/>
              <a:t>articles </a:t>
            </a:r>
            <a:r>
              <a:rPr lang="fr-FR" sz="1400" i="1" dirty="0" smtClean="0"/>
              <a:t>12, 13,15, 19, 21, 35</a:t>
            </a:r>
            <a:endParaRPr lang="fr-FR" sz="1400" dirty="0"/>
          </a:p>
        </p:txBody>
      </p:sp>
    </p:spTree>
    <p:extLst>
      <p:ext uri="{BB962C8B-B14F-4D97-AF65-F5344CB8AC3E}">
        <p14:creationId xmlns:p14="http://schemas.microsoft.com/office/powerpoint/2010/main" val="4115287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7768" y="1663824"/>
            <a:ext cx="8494712" cy="5005536"/>
          </a:xfrm>
        </p:spPr>
        <p:txBody>
          <a:bodyPr>
            <a:noAutofit/>
          </a:bodyPr>
          <a:lstStyle/>
          <a:p>
            <a:r>
              <a:rPr lang="fr-FR" sz="1100" b="1" dirty="0" smtClean="0"/>
              <a:t>Pour </a:t>
            </a:r>
            <a:r>
              <a:rPr lang="fr-FR" sz="1100" b="1" dirty="0"/>
              <a:t>les bouteilles en verre </a:t>
            </a:r>
            <a:r>
              <a:rPr lang="fr-FR" sz="1100" dirty="0" smtClean="0"/>
              <a:t>(dérogations possibles aux ingrédients a</a:t>
            </a:r>
            <a:r>
              <a:rPr lang="fr-FR" sz="1100" dirty="0"/>
              <a:t>, c, e, f, l</a:t>
            </a:r>
            <a:r>
              <a:rPr lang="fr-FR" sz="1100" dirty="0" smtClean="0"/>
              <a:t>)</a:t>
            </a:r>
          </a:p>
          <a:p>
            <a:pPr marL="45720" indent="0">
              <a:buNone/>
            </a:pPr>
            <a:endParaRPr lang="fr-FR" sz="1100" dirty="0"/>
          </a:p>
          <a:p>
            <a:r>
              <a:rPr lang="fr-FR" sz="1100" b="1" dirty="0">
                <a:solidFill>
                  <a:srgbClr val="002060"/>
                </a:solidFill>
              </a:rPr>
              <a:t>Autres aliments ne nécessitant pas la liste des ingrédients (art 19</a:t>
            </a:r>
            <a:r>
              <a:rPr lang="fr-FR" sz="1100" b="1" dirty="0" smtClean="0">
                <a:solidFill>
                  <a:srgbClr val="002060"/>
                </a:solidFill>
              </a:rPr>
              <a:t>)</a:t>
            </a:r>
            <a:r>
              <a:rPr lang="fr-FR" sz="1100" dirty="0">
                <a:solidFill>
                  <a:srgbClr val="00B0F0"/>
                </a:solidFill>
              </a:rPr>
              <a:t> @</a:t>
            </a:r>
            <a:endParaRPr lang="fr-FR" sz="1100" b="1" dirty="0" smtClean="0">
              <a:solidFill>
                <a:srgbClr val="002060"/>
              </a:solidFill>
            </a:endParaRPr>
          </a:p>
          <a:p>
            <a:pPr marL="45720" indent="0">
              <a:buNone/>
            </a:pPr>
            <a:endParaRPr lang="fr-FR" sz="1100" b="1" dirty="0" smtClean="0">
              <a:solidFill>
                <a:srgbClr val="002060"/>
              </a:solidFill>
            </a:endParaRPr>
          </a:p>
          <a:p>
            <a:r>
              <a:rPr lang="fr-FR" sz="1100" b="1" dirty="0" smtClean="0">
                <a:solidFill>
                  <a:srgbClr val="002060"/>
                </a:solidFill>
              </a:rPr>
              <a:t>Aspartame:</a:t>
            </a:r>
          </a:p>
          <a:p>
            <a:pPr lvl="1"/>
            <a:r>
              <a:rPr lang="fr-FR" sz="1100" dirty="0" smtClean="0">
                <a:solidFill>
                  <a:srgbClr val="002060"/>
                </a:solidFill>
              </a:rPr>
              <a:t>Évaluation en cours de la sécurité de l’aspartame, menée par la l’EFSA à la demande de la CE (résultat septembre 2012)</a:t>
            </a:r>
          </a:p>
          <a:p>
            <a:pPr lvl="1"/>
            <a:r>
              <a:rPr lang="fr-FR" sz="1100" dirty="0" smtClean="0">
                <a:solidFill>
                  <a:srgbClr val="002060"/>
                </a:solidFill>
              </a:rPr>
              <a:t>En fonction: réévaluation des limites ou révision de l’étiquetage</a:t>
            </a:r>
            <a:endParaRPr lang="fr-FR" sz="1100" dirty="0">
              <a:solidFill>
                <a:srgbClr val="002060"/>
              </a:solidFill>
            </a:endParaRPr>
          </a:p>
          <a:p>
            <a:pPr lvl="1"/>
            <a:endParaRPr lang="fr-FR" sz="1100" b="1" dirty="0" smtClean="0">
              <a:solidFill>
                <a:srgbClr val="002060"/>
              </a:solidFill>
            </a:endParaRPr>
          </a:p>
          <a:p>
            <a:pPr lvl="0"/>
            <a:r>
              <a:rPr lang="fr-FR" sz="1100" b="1" u="sng" dirty="0" smtClean="0">
                <a:uFill>
                  <a:solidFill>
                    <a:srgbClr val="FF0000"/>
                  </a:solidFill>
                </a:uFill>
              </a:rPr>
              <a:t>Etiquetage </a:t>
            </a:r>
            <a:r>
              <a:rPr lang="fr-FR" sz="1100" b="1" u="sng" dirty="0">
                <a:uFill>
                  <a:solidFill>
                    <a:srgbClr val="FF0000"/>
                  </a:solidFill>
                </a:uFill>
              </a:rPr>
              <a:t>de l’origine : </a:t>
            </a:r>
          </a:p>
          <a:p>
            <a:pPr lvl="1"/>
            <a:r>
              <a:rPr lang="fr-FR" sz="1100" dirty="0" smtClean="0"/>
              <a:t>Obligatoire </a:t>
            </a:r>
          </a:p>
          <a:p>
            <a:pPr lvl="2"/>
            <a:r>
              <a:rPr lang="fr-FR" sz="1100" dirty="0" smtClean="0"/>
              <a:t>Si la non indication de l’origine est trompeuse</a:t>
            </a:r>
          </a:p>
          <a:p>
            <a:pPr lvl="2"/>
            <a:r>
              <a:rPr lang="fr-FR" sz="1100" dirty="0" smtClean="0"/>
              <a:t>pour </a:t>
            </a:r>
            <a:r>
              <a:rPr lang="fr-FR" sz="1100" dirty="0"/>
              <a:t>la viande fraiche de porc, </a:t>
            </a:r>
            <a:r>
              <a:rPr lang="fr-FR" sz="1100" dirty="0" smtClean="0"/>
              <a:t>de mouton, </a:t>
            </a:r>
            <a:r>
              <a:rPr lang="fr-FR" sz="1100" dirty="0"/>
              <a:t>de volaille et de </a:t>
            </a:r>
            <a:r>
              <a:rPr lang="fr-FR" sz="1100" dirty="0" smtClean="0"/>
              <a:t>chèvre [</a:t>
            </a:r>
            <a:r>
              <a:rPr lang="fr-FR" sz="1100" dirty="0" smtClean="0">
                <a:solidFill>
                  <a:srgbClr val="7030A0"/>
                </a:solidFill>
              </a:rPr>
              <a:t>© et</a:t>
            </a:r>
            <a:r>
              <a:rPr lang="fr-FR" sz="1100" dirty="0" smtClean="0">
                <a:solidFill>
                  <a:srgbClr val="FFC000"/>
                </a:solidFill>
              </a:rPr>
              <a:t>®</a:t>
            </a:r>
            <a:r>
              <a:rPr lang="fr-FR" sz="1100" dirty="0" smtClean="0"/>
              <a:t> </a:t>
            </a:r>
            <a:r>
              <a:rPr lang="fr-FR" sz="1100" dirty="0" smtClean="0">
                <a:solidFill>
                  <a:srgbClr val="FFC000"/>
                </a:solidFill>
              </a:rPr>
              <a:t>dans les 5 ans pour évaluer la mesure]</a:t>
            </a:r>
          </a:p>
          <a:p>
            <a:pPr lvl="1"/>
            <a:r>
              <a:rPr lang="fr-FR" sz="1100" dirty="0" smtClean="0"/>
              <a:t>Si l’ingrédient primaire est d’une autre origine que celle indiquée (doit être spécifié) </a:t>
            </a:r>
            <a:r>
              <a:rPr lang="fr-FR" sz="1100" dirty="0"/>
              <a:t>ms nécessite des règlements complémentaires de la CE</a:t>
            </a:r>
            <a:r>
              <a:rPr lang="fr-FR" sz="1100" dirty="0" smtClean="0"/>
              <a:t>)</a:t>
            </a:r>
            <a:r>
              <a:rPr lang="fr-FR" sz="1100" dirty="0">
                <a:solidFill>
                  <a:srgbClr val="7030A0"/>
                </a:solidFill>
              </a:rPr>
              <a:t> </a:t>
            </a:r>
            <a:r>
              <a:rPr lang="fr-FR" sz="1100" dirty="0" smtClean="0">
                <a:solidFill>
                  <a:srgbClr val="7030A0"/>
                </a:solidFill>
              </a:rPr>
              <a:t>©</a:t>
            </a:r>
            <a:r>
              <a:rPr lang="fr-FR" sz="1100" dirty="0" smtClean="0">
                <a:solidFill>
                  <a:srgbClr val="FF0000"/>
                </a:solidFill>
              </a:rPr>
              <a:t>quid de la notion « primaire »</a:t>
            </a:r>
            <a:endParaRPr lang="fr-FR" sz="1100" dirty="0" smtClean="0"/>
          </a:p>
          <a:p>
            <a:pPr lvl="1"/>
            <a:r>
              <a:rPr lang="fr-FR" sz="1100" dirty="0" smtClean="0"/>
              <a:t>3 ans, après l’eev du Règlement, étude </a:t>
            </a:r>
            <a:r>
              <a:rPr lang="fr-FR" sz="1100" dirty="0"/>
              <a:t>d’impact demandée à la Commission sur les autres </a:t>
            </a:r>
            <a:r>
              <a:rPr lang="fr-FR" sz="1100" dirty="0" smtClean="0"/>
              <a:t>produits</a:t>
            </a:r>
            <a:r>
              <a:rPr lang="fr-FR" sz="1100" dirty="0"/>
              <a:t> </a:t>
            </a:r>
            <a:r>
              <a:rPr lang="fr-FR" sz="1100" dirty="0" smtClean="0"/>
              <a:t>(lait, produits non transformés….)</a:t>
            </a:r>
            <a:r>
              <a:rPr lang="fr-FR" sz="1100" dirty="0">
                <a:solidFill>
                  <a:srgbClr val="FFC000"/>
                </a:solidFill>
              </a:rPr>
              <a:t> ®</a:t>
            </a:r>
            <a:endParaRPr lang="fr-FR" sz="1100" dirty="0" smtClean="0"/>
          </a:p>
          <a:p>
            <a:pPr lvl="1"/>
            <a:r>
              <a:rPr lang="fr-FR" sz="1100" dirty="0" smtClean="0"/>
              <a:t>2 ans après l’eev, rapport sur l’indication d’origine de la viande comme ingrédient</a:t>
            </a:r>
            <a:r>
              <a:rPr lang="fr-FR" sz="1100" dirty="0">
                <a:solidFill>
                  <a:srgbClr val="FFC000"/>
                </a:solidFill>
              </a:rPr>
              <a:t> ®</a:t>
            </a:r>
            <a:endParaRPr lang="fr-FR" sz="1100" dirty="0" smtClean="0"/>
          </a:p>
          <a:p>
            <a:pPr lvl="1"/>
            <a:r>
              <a:rPr lang="fr-FR" sz="1100" dirty="0" smtClean="0"/>
              <a:t>Pour la viande fraîche,  La CE devra déterminer les options entre lieu de naissance, lieu d’élevage et lieu d’abattage.</a:t>
            </a:r>
            <a:r>
              <a:rPr lang="fr-FR" sz="1100" dirty="0" smtClean="0">
                <a:solidFill>
                  <a:srgbClr val="7030A0"/>
                </a:solidFill>
              </a:rPr>
              <a:t> ©</a:t>
            </a:r>
            <a:endParaRPr lang="fr-FR" sz="1100" dirty="0" smtClean="0">
              <a:solidFill>
                <a:srgbClr val="FFC000"/>
              </a:solidFill>
            </a:endParaRPr>
          </a:p>
          <a:p>
            <a:pPr marL="320040" lvl="1" indent="0">
              <a:buNone/>
            </a:pPr>
            <a:endParaRPr lang="fr-FR" sz="1100" dirty="0"/>
          </a:p>
          <a:p>
            <a:pPr lvl="0"/>
            <a:r>
              <a:rPr lang="fr-FR" sz="1100" b="1" u="sng" dirty="0" smtClean="0">
                <a:uFill>
                  <a:solidFill>
                    <a:srgbClr val="FF0000"/>
                  </a:solidFill>
                </a:uFill>
              </a:rPr>
              <a:t>Abattage sans étourdissement</a:t>
            </a:r>
            <a:r>
              <a:rPr lang="fr-FR" sz="1100" b="1" u="sng" dirty="0">
                <a:uFill>
                  <a:solidFill>
                    <a:srgbClr val="FF0000"/>
                  </a:solidFill>
                </a:uFill>
              </a:rPr>
              <a:t> : </a:t>
            </a:r>
          </a:p>
          <a:p>
            <a:pPr lvl="1"/>
            <a:r>
              <a:rPr lang="fr-FR" sz="1100" dirty="0"/>
              <a:t>Pas d’étiquetage obligatoire</a:t>
            </a:r>
          </a:p>
          <a:p>
            <a:pPr lvl="1"/>
            <a:r>
              <a:rPr lang="fr-FR" sz="1100" dirty="0"/>
              <a:t>La commission étudiera ce point dans sa stratégie sur le bien-être </a:t>
            </a:r>
            <a:r>
              <a:rPr lang="fr-FR" sz="1100" dirty="0" smtClean="0"/>
              <a:t>animal</a:t>
            </a:r>
          </a:p>
        </p:txBody>
      </p:sp>
      <p:sp>
        <p:nvSpPr>
          <p:cNvPr id="4" name="Rectangle 3"/>
          <p:cNvSpPr/>
          <p:nvPr/>
        </p:nvSpPr>
        <p:spPr>
          <a:xfrm>
            <a:off x="251520" y="620688"/>
            <a:ext cx="8064896" cy="707886"/>
          </a:xfrm>
          <a:prstGeom prst="rect">
            <a:avLst/>
          </a:prstGeom>
        </p:spPr>
        <p:txBody>
          <a:bodyPr wrap="square">
            <a:spAutoFit/>
          </a:bodyPr>
          <a:lstStyle/>
          <a:p>
            <a:pPr algn="ctr"/>
            <a:r>
              <a:rPr lang="fr-FR" sz="4000" dirty="0" smtClean="0">
                <a:solidFill>
                  <a:schemeClr val="bg1"/>
                </a:solidFill>
              </a:rPr>
              <a:t>Focus sur:</a:t>
            </a:r>
            <a:endParaRPr lang="fr-FR" sz="4000" dirty="0">
              <a:solidFill>
                <a:schemeClr val="bg1"/>
              </a:solidFill>
            </a:endParaRPr>
          </a:p>
        </p:txBody>
      </p:sp>
    </p:spTree>
    <p:extLst>
      <p:ext uri="{BB962C8B-B14F-4D97-AF65-F5344CB8AC3E}">
        <p14:creationId xmlns:p14="http://schemas.microsoft.com/office/powerpoint/2010/main" val="974090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916832"/>
            <a:ext cx="8604448" cy="4464496"/>
          </a:xfrm>
        </p:spPr>
        <p:txBody>
          <a:bodyPr>
            <a:normAutofit fontScale="77500" lnSpcReduction="20000"/>
          </a:bodyPr>
          <a:lstStyle/>
          <a:p>
            <a:r>
              <a:rPr lang="fr-FR" sz="2100" dirty="0" smtClean="0"/>
              <a:t>La valeur énergétique</a:t>
            </a:r>
          </a:p>
          <a:p>
            <a:r>
              <a:rPr lang="fr-FR" sz="2100" dirty="0" smtClean="0"/>
              <a:t>Les montants en graisse</a:t>
            </a:r>
            <a:r>
              <a:rPr lang="fr-FR" sz="2100" dirty="0" smtClean="0">
                <a:solidFill>
                  <a:srgbClr val="FFC000"/>
                </a:solidFill>
              </a:rPr>
              <a:t>® </a:t>
            </a:r>
            <a:r>
              <a:rPr lang="fr-FR" sz="2100" dirty="0" smtClean="0"/>
              <a:t>, acide gras saturé, glucides, sucre, protéine, sel,  </a:t>
            </a:r>
          </a:p>
          <a:p>
            <a:r>
              <a:rPr lang="fr-FR" sz="2100" dirty="0" smtClean="0"/>
              <a:t>Possibilité de rajouter d’autres mentions type fibre (art.30.2) </a:t>
            </a:r>
            <a:r>
              <a:rPr lang="fr-FR" sz="2100" dirty="0" smtClean="0">
                <a:solidFill>
                  <a:srgbClr val="00B0F0"/>
                </a:solidFill>
              </a:rPr>
              <a:t>@</a:t>
            </a:r>
          </a:p>
          <a:p>
            <a:pPr marL="365760" lvl="1" indent="0">
              <a:buNone/>
            </a:pPr>
            <a:endParaRPr lang="fr-FR" sz="2100" i="1" dirty="0"/>
          </a:p>
          <a:p>
            <a:r>
              <a:rPr lang="fr-FR" sz="2100" dirty="0"/>
              <a:t>Possibilité de répéter:</a:t>
            </a:r>
          </a:p>
          <a:p>
            <a:pPr lvl="1"/>
            <a:r>
              <a:rPr lang="fr-FR" sz="2100" dirty="0"/>
              <a:t>Energie ou </a:t>
            </a:r>
          </a:p>
          <a:p>
            <a:pPr lvl="1"/>
            <a:r>
              <a:rPr lang="fr-FR" sz="2100" dirty="0"/>
              <a:t>Energie + sucre, graisse, sel et saturé</a:t>
            </a:r>
          </a:p>
          <a:p>
            <a:pPr marL="91440" indent="0">
              <a:buNone/>
            </a:pPr>
            <a:endParaRPr lang="fr-FR" sz="2100" dirty="0" smtClean="0">
              <a:solidFill>
                <a:srgbClr val="00B0F0"/>
              </a:solidFill>
            </a:endParaRPr>
          </a:p>
          <a:p>
            <a:r>
              <a:rPr lang="fr-FR" sz="2100" dirty="0" smtClean="0"/>
              <a:t>Doit être exprimé </a:t>
            </a:r>
            <a:r>
              <a:rPr lang="fr-FR" sz="2100" i="1" u="sng" dirty="0" smtClean="0">
                <a:solidFill>
                  <a:srgbClr val="002060"/>
                </a:solidFill>
                <a:uFill>
                  <a:solidFill>
                    <a:srgbClr val="FF0000"/>
                  </a:solidFill>
                </a:uFill>
              </a:rPr>
              <a:t>par </a:t>
            </a:r>
            <a:r>
              <a:rPr lang="fr-FR" sz="2100" i="1" u="sng" dirty="0" err="1" smtClean="0">
                <a:solidFill>
                  <a:srgbClr val="002060"/>
                </a:solidFill>
                <a:uFill>
                  <a:solidFill>
                    <a:srgbClr val="FF0000"/>
                  </a:solidFill>
                </a:uFill>
              </a:rPr>
              <a:t>kj</a:t>
            </a:r>
            <a:r>
              <a:rPr lang="fr-FR" sz="2100" i="1" u="sng" dirty="0" smtClean="0">
                <a:solidFill>
                  <a:srgbClr val="002060"/>
                </a:solidFill>
                <a:uFill>
                  <a:solidFill>
                    <a:srgbClr val="FF0000"/>
                  </a:solidFill>
                </a:uFill>
              </a:rPr>
              <a:t>/g et kcal/g (annexe 14)</a:t>
            </a:r>
            <a:endParaRPr lang="fr-FR" sz="2100" dirty="0" smtClean="0">
              <a:uFill>
                <a:solidFill>
                  <a:srgbClr val="FF0000"/>
                </a:solidFill>
              </a:uFill>
            </a:endParaRPr>
          </a:p>
          <a:p>
            <a:endParaRPr lang="fr-FR" sz="2100" dirty="0" smtClean="0"/>
          </a:p>
          <a:p>
            <a:r>
              <a:rPr lang="fr-FR" sz="2100" dirty="0" smtClean="0"/>
              <a:t>Doit être exprimé par 100g ou 100ml</a:t>
            </a:r>
          </a:p>
          <a:p>
            <a:r>
              <a:rPr lang="fr-FR" sz="2100" dirty="0" smtClean="0"/>
              <a:t>Et dès lors, possibilité de </a:t>
            </a:r>
            <a:r>
              <a:rPr lang="fr-FR" sz="2100" u="sng" dirty="0" smtClean="0"/>
              <a:t>rajouter</a:t>
            </a:r>
            <a:r>
              <a:rPr lang="fr-FR" sz="2100" dirty="0" smtClean="0"/>
              <a:t>:</a:t>
            </a:r>
          </a:p>
          <a:p>
            <a:pPr lvl="1"/>
            <a:r>
              <a:rPr lang="fr-FR" sz="2100" dirty="0" smtClean="0"/>
              <a:t>pour </a:t>
            </a:r>
            <a:r>
              <a:rPr lang="fr-FR" sz="2100" dirty="0"/>
              <a:t>les valeurs </a:t>
            </a:r>
            <a:r>
              <a:rPr lang="fr-FR" sz="2100" dirty="0" smtClean="0"/>
              <a:t>obligatoires: la«</a:t>
            </a:r>
            <a:r>
              <a:rPr lang="fr-FR" sz="2100" i="1" dirty="0" smtClean="0"/>
              <a:t> reference intake of an average adult » </a:t>
            </a:r>
          </a:p>
          <a:p>
            <a:pPr lvl="1"/>
            <a:r>
              <a:rPr lang="fr-FR" sz="2100" dirty="0" smtClean="0"/>
              <a:t>par portion et/ou par unité de consommation (à proximité de la déclaration)</a:t>
            </a:r>
            <a:r>
              <a:rPr lang="fr-FR" sz="2100" i="1" dirty="0"/>
              <a:t> </a:t>
            </a:r>
            <a:r>
              <a:rPr lang="fr-FR" sz="2100" i="1" dirty="0" smtClean="0">
                <a:solidFill>
                  <a:srgbClr val="7030A0"/>
                </a:solidFill>
              </a:rPr>
              <a:t>©règles par catégorie d’aliment</a:t>
            </a:r>
            <a:endParaRPr lang="fr-FR" sz="2100" dirty="0" smtClean="0">
              <a:solidFill>
                <a:srgbClr val="7030A0"/>
              </a:solidFill>
            </a:endParaRPr>
          </a:p>
          <a:p>
            <a:pPr lvl="1"/>
            <a:r>
              <a:rPr lang="fr-FR" sz="2100" dirty="0" smtClean="0"/>
              <a:t>Et dans l’hypothèse où rappel de « Energie </a:t>
            </a:r>
            <a:r>
              <a:rPr lang="fr-FR" sz="2100" dirty="0"/>
              <a:t>+ sucre, graisse, sel et </a:t>
            </a:r>
            <a:r>
              <a:rPr lang="fr-FR" sz="2100" dirty="0" smtClean="0"/>
              <a:t>saturé », ce dernier peut être exprimé par portion ou unité </a:t>
            </a:r>
            <a:r>
              <a:rPr lang="fr-FR" sz="2100" u="sng" dirty="0" smtClean="0"/>
              <a:t>seulement</a:t>
            </a:r>
            <a:endParaRPr lang="fr-FR" sz="2100" u="sng" dirty="0"/>
          </a:p>
          <a:p>
            <a:endParaRPr lang="fr-FR" sz="2200" dirty="0" smtClean="0"/>
          </a:p>
          <a:p>
            <a:pPr marL="365760" lvl="1" indent="0">
              <a:buNone/>
            </a:pPr>
            <a:endParaRPr lang="fr-FR" dirty="0" smtClean="0"/>
          </a:p>
          <a:p>
            <a:pPr marL="45720" indent="0">
              <a:buNone/>
            </a:pPr>
            <a:endParaRPr lang="fr-FR" dirty="0"/>
          </a:p>
        </p:txBody>
      </p:sp>
      <p:sp>
        <p:nvSpPr>
          <p:cNvPr id="4" name="Titre 3"/>
          <p:cNvSpPr>
            <a:spLocks noGrp="1"/>
          </p:cNvSpPr>
          <p:nvPr>
            <p:ph type="title"/>
          </p:nvPr>
        </p:nvSpPr>
        <p:spPr/>
        <p:txBody>
          <a:bodyPr/>
          <a:lstStyle/>
          <a:p>
            <a:r>
              <a:rPr lang="fr-FR" b="1" dirty="0" smtClean="0"/>
              <a:t/>
            </a:r>
            <a:br>
              <a:rPr lang="fr-FR" b="1" dirty="0" smtClean="0"/>
            </a:br>
            <a:r>
              <a:rPr lang="fr-FR" b="1" dirty="0" smtClean="0"/>
              <a:t>Déclaration </a:t>
            </a:r>
            <a:r>
              <a:rPr lang="fr-FR" b="1" dirty="0"/>
              <a:t>nutritionnelle </a:t>
            </a:r>
            <a:r>
              <a:rPr lang="fr-FR" b="1" dirty="0" smtClean="0"/>
              <a:t>obligatoire (1)</a:t>
            </a:r>
            <a:r>
              <a:rPr lang="fr-FR" dirty="0"/>
              <a:t/>
            </a:r>
            <a:br>
              <a:rPr lang="fr-FR" dirty="0"/>
            </a:br>
            <a:endParaRPr lang="fr-FR" dirty="0"/>
          </a:p>
        </p:txBody>
      </p:sp>
    </p:spTree>
    <p:extLst>
      <p:ext uri="{BB962C8B-B14F-4D97-AF65-F5344CB8AC3E}">
        <p14:creationId xmlns:p14="http://schemas.microsoft.com/office/powerpoint/2010/main" val="336107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lle">
  <a:themeElements>
    <a:clrScheme name="Personnalisé 9">
      <a:dk1>
        <a:srgbClr val="000000"/>
      </a:dk1>
      <a:lt1>
        <a:sysClr val="window" lastClr="FFFFFF"/>
      </a:lt1>
      <a:dk2>
        <a:srgbClr val="002060"/>
      </a:dk2>
      <a:lt2>
        <a:srgbClr val="F2F2F2"/>
      </a:lt2>
      <a:accent1>
        <a:srgbClr val="C19859"/>
      </a:accent1>
      <a:accent2>
        <a:srgbClr val="9F2936"/>
      </a:accent2>
      <a:accent3>
        <a:srgbClr val="005390"/>
      </a:accent3>
      <a:accent4>
        <a:srgbClr val="003E6C"/>
      </a:accent4>
      <a:accent5>
        <a:srgbClr val="604878"/>
      </a:accent5>
      <a:accent6>
        <a:srgbClr val="C19859"/>
      </a:accent6>
      <a:hlink>
        <a:srgbClr val="0070C0"/>
      </a:hlink>
      <a:folHlink>
        <a:srgbClr val="0070C0"/>
      </a:folHlink>
    </a:clrScheme>
    <a:fontScheme name="Grill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ll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11252</TotalTime>
  <Words>1751</Words>
  <Application>Microsoft Office PowerPoint</Application>
  <PresentationFormat>Affichage à l'écran (4:3)</PresentationFormat>
  <Paragraphs>260</Paragraphs>
  <Slides>13</Slides>
  <Notes>7</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Grille</vt:lpstr>
      <vt:lpstr>Comité  qualité alimentaire</vt:lpstr>
      <vt:lpstr>Etiquetage Alimentaire règlement adopté et futurs développements</vt:lpstr>
      <vt:lpstr>Travaux</vt:lpstr>
      <vt:lpstr> Mentions obligatoires (1) articles 9 et 10 </vt:lpstr>
      <vt:lpstr> Mentions obligatoires (2) articles 9 et 10 </vt:lpstr>
      <vt:lpstr>Mentions volontaires (articles 36 et 37)</vt:lpstr>
      <vt:lpstr>Présentation des mentions@ articles 12, 13,15, 19, 21, 35</vt:lpstr>
      <vt:lpstr>Présentation PowerPoint</vt:lpstr>
      <vt:lpstr> Déclaration nutritionnelle obligatoire (1) </vt:lpstr>
      <vt:lpstr>Déclaration nutritionnelle obligatoire (2)</vt:lpstr>
      <vt:lpstr>Focus sur:</vt:lpstr>
      <vt:lpstr>FOCUS SUR:</vt:lpstr>
      <vt:lpstr>Focus sur: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Affaires Publiques Européennes</dc:title>
  <dc:creator>Emilie Prouzet</dc:creator>
  <cp:lastModifiedBy>Emilie Prouzet</cp:lastModifiedBy>
  <cp:revision>80</cp:revision>
  <dcterms:created xsi:type="dcterms:W3CDTF">2011-06-01T07:52:01Z</dcterms:created>
  <dcterms:modified xsi:type="dcterms:W3CDTF">2012-01-18T20:41:55Z</dcterms:modified>
</cp:coreProperties>
</file>