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91" r:id="rId2"/>
    <p:sldId id="1315" r:id="rId3"/>
    <p:sldId id="1353" r:id="rId4"/>
    <p:sldId id="1100" r:id="rId5"/>
    <p:sldId id="1388" r:id="rId6"/>
    <p:sldId id="1485" r:id="rId7"/>
    <p:sldId id="1395" r:id="rId8"/>
    <p:sldId id="740" r:id="rId9"/>
    <p:sldId id="1281" r:id="rId10"/>
    <p:sldId id="1486" r:id="rId11"/>
    <p:sldId id="1461" r:id="rId12"/>
    <p:sldId id="1462" r:id="rId13"/>
    <p:sldId id="1463" r:id="rId14"/>
    <p:sldId id="1464" r:id="rId15"/>
    <p:sldId id="1364" r:id="rId16"/>
    <p:sldId id="1367" r:id="rId17"/>
    <p:sldId id="1369" r:id="rId18"/>
    <p:sldId id="1474" r:id="rId19"/>
    <p:sldId id="1465" r:id="rId20"/>
    <p:sldId id="1466" r:id="rId21"/>
    <p:sldId id="1467" r:id="rId22"/>
    <p:sldId id="1468" r:id="rId23"/>
    <p:sldId id="1470" r:id="rId24"/>
    <p:sldId id="1410" r:id="rId25"/>
    <p:sldId id="1411" r:id="rId26"/>
    <p:sldId id="1412" r:id="rId27"/>
    <p:sldId id="1140" r:id="rId28"/>
    <p:sldId id="1417" r:id="rId29"/>
    <p:sldId id="1418" r:id="rId30"/>
    <p:sldId id="1488" r:id="rId31"/>
    <p:sldId id="1154" r:id="rId32"/>
    <p:sldId id="1165" r:id="rId33"/>
    <p:sldId id="1167" r:id="rId34"/>
  </p:sldIdLst>
  <p:sldSz cx="9144000" cy="6858000" type="screen4x3"/>
  <p:notesSz cx="6799263" cy="9929813"/>
  <p:defaultTextStyle>
    <a:defPPr>
      <a:defRPr lang="fr-FR"/>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21D5"/>
    <a:srgbClr val="00CC99"/>
    <a:srgbClr val="FFB7B7"/>
    <a:srgbClr val="DE0000"/>
    <a:srgbClr val="FFE9A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92" autoAdjust="0"/>
    <p:restoredTop sz="93369" autoAdjust="0"/>
  </p:normalViewPr>
  <p:slideViewPr>
    <p:cSldViewPr>
      <p:cViewPr>
        <p:scale>
          <a:sx n="100" d="100"/>
          <a:sy n="100" d="100"/>
        </p:scale>
        <p:origin x="-176" y="4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6983DF-41AE-4473-8D7A-035235BF8D7C}" type="doc">
      <dgm:prSet loTypeId="urn:microsoft.com/office/officeart/2005/8/layout/list1" loCatId="list" qsTypeId="urn:microsoft.com/office/officeart/2005/8/quickstyle/3d2" qsCatId="3D" csTypeId="urn:microsoft.com/office/officeart/2005/8/colors/accent2_2" csCatId="accent2" phldr="1"/>
      <dgm:spPr/>
      <dgm:t>
        <a:bodyPr/>
        <a:lstStyle/>
        <a:p>
          <a:endParaRPr lang="fr-FR"/>
        </a:p>
      </dgm:t>
    </dgm:pt>
    <dgm:pt modelId="{5793289F-7796-47E5-96EC-A6A28F768E84}">
      <dgm:prSet phldrT="[Texte]"/>
      <dgm:spPr/>
      <dgm:t>
        <a:bodyPr/>
        <a:lstStyle/>
        <a:p>
          <a:r>
            <a:rPr lang="fr-FR" dirty="0" smtClean="0"/>
            <a:t>1. Circulaire </a:t>
          </a:r>
          <a:r>
            <a:rPr lang="fr-FR" dirty="0" err="1" smtClean="0"/>
            <a:t>Fontanet</a:t>
          </a:r>
          <a:r>
            <a:rPr lang="fr-FR" dirty="0" smtClean="0"/>
            <a:t> (1960)</a:t>
          </a:r>
          <a:endParaRPr lang="fr-FR" dirty="0"/>
        </a:p>
      </dgm:t>
    </dgm:pt>
    <dgm:pt modelId="{79B7B26C-D0EB-42A1-842B-24374F049F5E}" type="parTrans" cxnId="{4808FD1F-1FB1-4613-8C45-D824F314B989}">
      <dgm:prSet/>
      <dgm:spPr/>
      <dgm:t>
        <a:bodyPr/>
        <a:lstStyle/>
        <a:p>
          <a:endParaRPr lang="fr-FR"/>
        </a:p>
      </dgm:t>
    </dgm:pt>
    <dgm:pt modelId="{9FE895F8-D3E4-4394-BA0C-DCA838256937}" type="sibTrans" cxnId="{4808FD1F-1FB1-4613-8C45-D824F314B989}">
      <dgm:prSet/>
      <dgm:spPr/>
      <dgm:t>
        <a:bodyPr/>
        <a:lstStyle/>
        <a:p>
          <a:endParaRPr lang="fr-FR"/>
        </a:p>
      </dgm:t>
    </dgm:pt>
    <dgm:pt modelId="{0BCE8216-8323-4D79-9E5F-D5CE7852B917}">
      <dgm:prSet phldrT="[Texte]"/>
      <dgm:spPr/>
      <dgm:t>
        <a:bodyPr/>
        <a:lstStyle/>
        <a:p>
          <a:r>
            <a:rPr lang="fr-FR" dirty="0" smtClean="0"/>
            <a:t>2. Loi Royer (1973)</a:t>
          </a:r>
          <a:endParaRPr lang="fr-FR" dirty="0"/>
        </a:p>
      </dgm:t>
    </dgm:pt>
    <dgm:pt modelId="{89FEEC9A-378E-41C0-B5CA-FF5524F1F504}" type="parTrans" cxnId="{9F34257B-DAA1-45B3-91F6-77598CF67740}">
      <dgm:prSet/>
      <dgm:spPr/>
      <dgm:t>
        <a:bodyPr/>
        <a:lstStyle/>
        <a:p>
          <a:endParaRPr lang="fr-FR"/>
        </a:p>
      </dgm:t>
    </dgm:pt>
    <dgm:pt modelId="{5DFD5DF0-0304-4322-B4F9-DFCAC25CB67A}" type="sibTrans" cxnId="{9F34257B-DAA1-45B3-91F6-77598CF67740}">
      <dgm:prSet/>
      <dgm:spPr/>
      <dgm:t>
        <a:bodyPr/>
        <a:lstStyle/>
        <a:p>
          <a:endParaRPr lang="fr-FR"/>
        </a:p>
      </dgm:t>
    </dgm:pt>
    <dgm:pt modelId="{2ACC8D67-9799-4ED3-A183-C4F1744D3A43}">
      <dgm:prSet phldrT="[Texte]"/>
      <dgm:spPr/>
      <dgm:t>
        <a:bodyPr/>
        <a:lstStyle/>
        <a:p>
          <a:r>
            <a:rPr lang="fr-FR" dirty="0" smtClean="0"/>
            <a:t>5. LME (2008)</a:t>
          </a:r>
          <a:endParaRPr lang="fr-FR" dirty="0"/>
        </a:p>
      </dgm:t>
    </dgm:pt>
    <dgm:pt modelId="{87AACB4E-1E59-4396-A18D-4B67A9273F0A}" type="parTrans" cxnId="{13468E9F-30F8-4144-92B6-552AADA24AB7}">
      <dgm:prSet/>
      <dgm:spPr/>
      <dgm:t>
        <a:bodyPr/>
        <a:lstStyle/>
        <a:p>
          <a:endParaRPr lang="fr-FR"/>
        </a:p>
      </dgm:t>
    </dgm:pt>
    <dgm:pt modelId="{97E1DE1C-0DA6-43F4-8F2F-A342B508E1DF}" type="sibTrans" cxnId="{13468E9F-30F8-4144-92B6-552AADA24AB7}">
      <dgm:prSet/>
      <dgm:spPr/>
      <dgm:t>
        <a:bodyPr/>
        <a:lstStyle/>
        <a:p>
          <a:endParaRPr lang="fr-FR"/>
        </a:p>
      </dgm:t>
    </dgm:pt>
    <dgm:pt modelId="{2D557EF2-DCBE-48CD-B2B6-789F8048B9C4}">
      <dgm:prSet/>
      <dgm:spPr/>
      <dgm:t>
        <a:bodyPr/>
        <a:lstStyle/>
        <a:p>
          <a:r>
            <a:rPr lang="fr-FR" dirty="0" smtClean="0"/>
            <a:t>3. Loi Raffarin (1995)</a:t>
          </a:r>
          <a:endParaRPr lang="fr-FR" dirty="0"/>
        </a:p>
      </dgm:t>
    </dgm:pt>
    <dgm:pt modelId="{8FB2B757-42BB-4728-A035-7286D460A0E1}" type="parTrans" cxnId="{86A8B419-52B8-4EDE-9CAB-628AAA4095FA}">
      <dgm:prSet/>
      <dgm:spPr/>
      <dgm:t>
        <a:bodyPr/>
        <a:lstStyle/>
        <a:p>
          <a:endParaRPr lang="fr-FR"/>
        </a:p>
      </dgm:t>
    </dgm:pt>
    <dgm:pt modelId="{E3634218-A61C-4E90-9A4B-35C2C2AAEC7B}" type="sibTrans" cxnId="{86A8B419-52B8-4EDE-9CAB-628AAA4095FA}">
      <dgm:prSet/>
      <dgm:spPr/>
      <dgm:t>
        <a:bodyPr/>
        <a:lstStyle/>
        <a:p>
          <a:endParaRPr lang="fr-FR"/>
        </a:p>
      </dgm:t>
    </dgm:pt>
    <dgm:pt modelId="{C76B5FD5-78EB-4EAA-80B3-8BC6A3842197}">
      <dgm:prSet/>
      <dgm:spPr/>
      <dgm:t>
        <a:bodyPr/>
        <a:lstStyle/>
        <a:p>
          <a:r>
            <a:rPr lang="fr-FR" dirty="0" smtClean="0"/>
            <a:t>4. Loi Galland (1996)</a:t>
          </a:r>
          <a:endParaRPr lang="fr-FR" dirty="0"/>
        </a:p>
      </dgm:t>
    </dgm:pt>
    <dgm:pt modelId="{2C4A16F6-A866-4BF0-ACE7-C67D2DCBA000}" type="parTrans" cxnId="{C89414B5-A5EF-467E-89C9-F733C2D0F46D}">
      <dgm:prSet/>
      <dgm:spPr/>
      <dgm:t>
        <a:bodyPr/>
        <a:lstStyle/>
        <a:p>
          <a:endParaRPr lang="fr-FR"/>
        </a:p>
      </dgm:t>
    </dgm:pt>
    <dgm:pt modelId="{3C1597DA-F5F7-4B62-83BA-40069F4AC701}" type="sibTrans" cxnId="{C89414B5-A5EF-467E-89C9-F733C2D0F46D}">
      <dgm:prSet/>
      <dgm:spPr/>
      <dgm:t>
        <a:bodyPr/>
        <a:lstStyle/>
        <a:p>
          <a:endParaRPr lang="fr-FR"/>
        </a:p>
      </dgm:t>
    </dgm:pt>
    <dgm:pt modelId="{81085587-A71C-4E43-9018-1961A1BDF159}">
      <dgm:prSet/>
      <dgm:spPr/>
      <dgm:t>
        <a:bodyPr/>
        <a:lstStyle/>
        <a:p>
          <a:r>
            <a:rPr lang="fr-FR" dirty="0" smtClean="0"/>
            <a:t>Interdiction du refus de vente.</a:t>
          </a:r>
          <a:endParaRPr lang="fr-FR" dirty="0"/>
        </a:p>
      </dgm:t>
    </dgm:pt>
    <dgm:pt modelId="{58B4EA05-B7E9-49B4-8581-EC9B4F0C79D1}" type="parTrans" cxnId="{7310E24D-612E-489E-B071-DE4C008C8E3C}">
      <dgm:prSet/>
      <dgm:spPr/>
      <dgm:t>
        <a:bodyPr/>
        <a:lstStyle/>
        <a:p>
          <a:endParaRPr lang="fr-FR"/>
        </a:p>
      </dgm:t>
    </dgm:pt>
    <dgm:pt modelId="{3DFE89CE-47DA-403B-88EA-A4E67165677D}" type="sibTrans" cxnId="{7310E24D-612E-489E-B071-DE4C008C8E3C}">
      <dgm:prSet/>
      <dgm:spPr/>
      <dgm:t>
        <a:bodyPr/>
        <a:lstStyle/>
        <a:p>
          <a:endParaRPr lang="fr-FR"/>
        </a:p>
      </dgm:t>
    </dgm:pt>
    <dgm:pt modelId="{0CEA47D3-1CB2-49E6-B38D-A2106A0A0D5D}">
      <dgm:prSet/>
      <dgm:spPr/>
      <dgm:t>
        <a:bodyPr/>
        <a:lstStyle/>
        <a:p>
          <a:r>
            <a:rPr lang="fr-FR" dirty="0" smtClean="0"/>
            <a:t>Autorisation d’ouverture &gt; 1000 m²</a:t>
          </a:r>
          <a:endParaRPr lang="fr-FR" dirty="0"/>
        </a:p>
      </dgm:t>
    </dgm:pt>
    <dgm:pt modelId="{A9868B84-B47A-4BE8-B784-0ADDB0D52CC8}" type="parTrans" cxnId="{B02F5713-76EB-48FB-93E6-5FD8228E704B}">
      <dgm:prSet/>
      <dgm:spPr/>
      <dgm:t>
        <a:bodyPr/>
        <a:lstStyle/>
        <a:p>
          <a:endParaRPr lang="fr-FR"/>
        </a:p>
      </dgm:t>
    </dgm:pt>
    <dgm:pt modelId="{08F75D63-1195-49BB-8DA3-41BA55A79078}" type="sibTrans" cxnId="{B02F5713-76EB-48FB-93E6-5FD8228E704B}">
      <dgm:prSet/>
      <dgm:spPr/>
      <dgm:t>
        <a:bodyPr/>
        <a:lstStyle/>
        <a:p>
          <a:endParaRPr lang="fr-FR"/>
        </a:p>
      </dgm:t>
    </dgm:pt>
    <dgm:pt modelId="{06869F8D-38A8-498D-9515-AA75458CB363}">
      <dgm:prSet/>
      <dgm:spPr/>
      <dgm:t>
        <a:bodyPr/>
        <a:lstStyle/>
        <a:p>
          <a:r>
            <a:rPr lang="fr-FR" dirty="0" smtClean="0"/>
            <a:t>Autorisation d’ouverture &gt; 300 m²</a:t>
          </a:r>
          <a:endParaRPr lang="fr-FR" dirty="0"/>
        </a:p>
      </dgm:t>
    </dgm:pt>
    <dgm:pt modelId="{E1D60A7D-6FCE-4F34-B3E2-BA9B90D518DE}" type="parTrans" cxnId="{F5BFD33B-D6FA-402F-981A-07A0D05BE352}">
      <dgm:prSet/>
      <dgm:spPr/>
      <dgm:t>
        <a:bodyPr/>
        <a:lstStyle/>
        <a:p>
          <a:endParaRPr lang="fr-FR"/>
        </a:p>
      </dgm:t>
    </dgm:pt>
    <dgm:pt modelId="{6342975C-07A2-4481-93AC-2FEA5BBACF21}" type="sibTrans" cxnId="{F5BFD33B-D6FA-402F-981A-07A0D05BE352}">
      <dgm:prSet/>
      <dgm:spPr/>
      <dgm:t>
        <a:bodyPr/>
        <a:lstStyle/>
        <a:p>
          <a:endParaRPr lang="fr-FR"/>
        </a:p>
      </dgm:t>
    </dgm:pt>
    <dgm:pt modelId="{100B3D30-F11A-40EC-9FAA-64B3E21344F1}">
      <dgm:prSet/>
      <dgm:spPr/>
      <dgm:t>
        <a:bodyPr/>
        <a:lstStyle/>
        <a:p>
          <a:r>
            <a:rPr lang="fr-FR" dirty="0" smtClean="0"/>
            <a:t>Seuil de Revente à Perte</a:t>
          </a:r>
          <a:endParaRPr lang="fr-FR" dirty="0"/>
        </a:p>
      </dgm:t>
    </dgm:pt>
    <dgm:pt modelId="{34709B51-5C77-4C7E-9BA8-BB0096209493}" type="parTrans" cxnId="{6AFFF603-E5AF-41B3-980D-7890563B8223}">
      <dgm:prSet/>
      <dgm:spPr/>
      <dgm:t>
        <a:bodyPr/>
        <a:lstStyle/>
        <a:p>
          <a:endParaRPr lang="fr-FR"/>
        </a:p>
      </dgm:t>
    </dgm:pt>
    <dgm:pt modelId="{DEDA91F6-69EB-4799-86DC-F58518F8EA5E}" type="sibTrans" cxnId="{6AFFF603-E5AF-41B3-980D-7890563B8223}">
      <dgm:prSet/>
      <dgm:spPr/>
      <dgm:t>
        <a:bodyPr/>
        <a:lstStyle/>
        <a:p>
          <a:endParaRPr lang="fr-FR"/>
        </a:p>
      </dgm:t>
    </dgm:pt>
    <dgm:pt modelId="{AC824D5E-11D7-4903-A361-B8E8636B36A5}" type="pres">
      <dgm:prSet presAssocID="{336983DF-41AE-4473-8D7A-035235BF8D7C}" presName="linear" presStyleCnt="0">
        <dgm:presLayoutVars>
          <dgm:dir/>
          <dgm:animLvl val="lvl"/>
          <dgm:resizeHandles val="exact"/>
        </dgm:presLayoutVars>
      </dgm:prSet>
      <dgm:spPr/>
      <dgm:t>
        <a:bodyPr/>
        <a:lstStyle/>
        <a:p>
          <a:endParaRPr lang="fr-FR"/>
        </a:p>
      </dgm:t>
    </dgm:pt>
    <dgm:pt modelId="{893A709C-06C2-4C37-AA81-990BD0AAB07D}" type="pres">
      <dgm:prSet presAssocID="{5793289F-7796-47E5-96EC-A6A28F768E84}" presName="parentLin" presStyleCnt="0"/>
      <dgm:spPr/>
    </dgm:pt>
    <dgm:pt modelId="{186F572F-8C19-4F48-A4A3-055F3122DC0E}" type="pres">
      <dgm:prSet presAssocID="{5793289F-7796-47E5-96EC-A6A28F768E84}" presName="parentLeftMargin" presStyleLbl="node1" presStyleIdx="0" presStyleCnt="5"/>
      <dgm:spPr/>
      <dgm:t>
        <a:bodyPr/>
        <a:lstStyle/>
        <a:p>
          <a:endParaRPr lang="fr-FR"/>
        </a:p>
      </dgm:t>
    </dgm:pt>
    <dgm:pt modelId="{31C2D2D0-03E3-4F4D-9745-093470322961}" type="pres">
      <dgm:prSet presAssocID="{5793289F-7796-47E5-96EC-A6A28F768E84}" presName="parentText" presStyleLbl="node1" presStyleIdx="0" presStyleCnt="5">
        <dgm:presLayoutVars>
          <dgm:chMax val="0"/>
          <dgm:bulletEnabled val="1"/>
        </dgm:presLayoutVars>
      </dgm:prSet>
      <dgm:spPr/>
      <dgm:t>
        <a:bodyPr/>
        <a:lstStyle/>
        <a:p>
          <a:endParaRPr lang="fr-FR"/>
        </a:p>
      </dgm:t>
    </dgm:pt>
    <dgm:pt modelId="{BE652502-12AE-44E8-B3A3-E37221F488A5}" type="pres">
      <dgm:prSet presAssocID="{5793289F-7796-47E5-96EC-A6A28F768E84}" presName="negativeSpace" presStyleCnt="0"/>
      <dgm:spPr/>
    </dgm:pt>
    <dgm:pt modelId="{D8284735-979C-4199-829D-E78210608371}" type="pres">
      <dgm:prSet presAssocID="{5793289F-7796-47E5-96EC-A6A28F768E84}" presName="childText" presStyleLbl="conFgAcc1" presStyleIdx="0" presStyleCnt="5">
        <dgm:presLayoutVars>
          <dgm:bulletEnabled val="1"/>
        </dgm:presLayoutVars>
      </dgm:prSet>
      <dgm:spPr/>
      <dgm:t>
        <a:bodyPr/>
        <a:lstStyle/>
        <a:p>
          <a:endParaRPr lang="fr-FR"/>
        </a:p>
      </dgm:t>
    </dgm:pt>
    <dgm:pt modelId="{0B29A634-7D85-4269-9DD7-3D1548B05420}" type="pres">
      <dgm:prSet presAssocID="{9FE895F8-D3E4-4394-BA0C-DCA838256937}" presName="spaceBetweenRectangles" presStyleCnt="0"/>
      <dgm:spPr/>
    </dgm:pt>
    <dgm:pt modelId="{9F407203-07AA-4CFC-A229-6DD6C4F5D4B6}" type="pres">
      <dgm:prSet presAssocID="{0BCE8216-8323-4D79-9E5F-D5CE7852B917}" presName="parentLin" presStyleCnt="0"/>
      <dgm:spPr/>
    </dgm:pt>
    <dgm:pt modelId="{FFA91AA1-EE34-4729-AA8B-6D451137588E}" type="pres">
      <dgm:prSet presAssocID="{0BCE8216-8323-4D79-9E5F-D5CE7852B917}" presName="parentLeftMargin" presStyleLbl="node1" presStyleIdx="0" presStyleCnt="5"/>
      <dgm:spPr/>
      <dgm:t>
        <a:bodyPr/>
        <a:lstStyle/>
        <a:p>
          <a:endParaRPr lang="fr-FR"/>
        </a:p>
      </dgm:t>
    </dgm:pt>
    <dgm:pt modelId="{4F2237C7-54B9-4CE0-B3AD-ABAEB7CAF16B}" type="pres">
      <dgm:prSet presAssocID="{0BCE8216-8323-4D79-9E5F-D5CE7852B917}" presName="parentText" presStyleLbl="node1" presStyleIdx="1" presStyleCnt="5">
        <dgm:presLayoutVars>
          <dgm:chMax val="0"/>
          <dgm:bulletEnabled val="1"/>
        </dgm:presLayoutVars>
      </dgm:prSet>
      <dgm:spPr/>
      <dgm:t>
        <a:bodyPr/>
        <a:lstStyle/>
        <a:p>
          <a:endParaRPr lang="fr-FR"/>
        </a:p>
      </dgm:t>
    </dgm:pt>
    <dgm:pt modelId="{691C1D8C-3D81-4F74-9533-52E0DB66C307}" type="pres">
      <dgm:prSet presAssocID="{0BCE8216-8323-4D79-9E5F-D5CE7852B917}" presName="negativeSpace" presStyleCnt="0"/>
      <dgm:spPr/>
    </dgm:pt>
    <dgm:pt modelId="{EE3ADA90-6E11-49E2-82CE-60F50A72D14B}" type="pres">
      <dgm:prSet presAssocID="{0BCE8216-8323-4D79-9E5F-D5CE7852B917}" presName="childText" presStyleLbl="conFgAcc1" presStyleIdx="1" presStyleCnt="5">
        <dgm:presLayoutVars>
          <dgm:bulletEnabled val="1"/>
        </dgm:presLayoutVars>
      </dgm:prSet>
      <dgm:spPr/>
      <dgm:t>
        <a:bodyPr/>
        <a:lstStyle/>
        <a:p>
          <a:endParaRPr lang="fr-FR"/>
        </a:p>
      </dgm:t>
    </dgm:pt>
    <dgm:pt modelId="{FAE75226-BC04-40DA-8C7E-24953F7F0337}" type="pres">
      <dgm:prSet presAssocID="{5DFD5DF0-0304-4322-B4F9-DFCAC25CB67A}" presName="spaceBetweenRectangles" presStyleCnt="0"/>
      <dgm:spPr/>
    </dgm:pt>
    <dgm:pt modelId="{3C993FE1-80E4-4006-8AD8-43BE24F7C283}" type="pres">
      <dgm:prSet presAssocID="{2D557EF2-DCBE-48CD-B2B6-789F8048B9C4}" presName="parentLin" presStyleCnt="0"/>
      <dgm:spPr/>
    </dgm:pt>
    <dgm:pt modelId="{9102CDAE-F671-437D-9DAF-A096C56BFD33}" type="pres">
      <dgm:prSet presAssocID="{2D557EF2-DCBE-48CD-B2B6-789F8048B9C4}" presName="parentLeftMargin" presStyleLbl="node1" presStyleIdx="1" presStyleCnt="5"/>
      <dgm:spPr/>
      <dgm:t>
        <a:bodyPr/>
        <a:lstStyle/>
        <a:p>
          <a:endParaRPr lang="fr-FR"/>
        </a:p>
      </dgm:t>
    </dgm:pt>
    <dgm:pt modelId="{7DA0FF8D-C5FB-4F8B-B2A0-DCB31962B194}" type="pres">
      <dgm:prSet presAssocID="{2D557EF2-DCBE-48CD-B2B6-789F8048B9C4}" presName="parentText" presStyleLbl="node1" presStyleIdx="2" presStyleCnt="5">
        <dgm:presLayoutVars>
          <dgm:chMax val="0"/>
          <dgm:bulletEnabled val="1"/>
        </dgm:presLayoutVars>
      </dgm:prSet>
      <dgm:spPr/>
      <dgm:t>
        <a:bodyPr/>
        <a:lstStyle/>
        <a:p>
          <a:endParaRPr lang="fr-FR"/>
        </a:p>
      </dgm:t>
    </dgm:pt>
    <dgm:pt modelId="{0FC64AFA-2E6F-4FC4-9AB9-2C95BDA29776}" type="pres">
      <dgm:prSet presAssocID="{2D557EF2-DCBE-48CD-B2B6-789F8048B9C4}" presName="negativeSpace" presStyleCnt="0"/>
      <dgm:spPr/>
    </dgm:pt>
    <dgm:pt modelId="{D6737091-3B8D-454D-B66F-1509B67D5124}" type="pres">
      <dgm:prSet presAssocID="{2D557EF2-DCBE-48CD-B2B6-789F8048B9C4}" presName="childText" presStyleLbl="conFgAcc1" presStyleIdx="2" presStyleCnt="5">
        <dgm:presLayoutVars>
          <dgm:bulletEnabled val="1"/>
        </dgm:presLayoutVars>
      </dgm:prSet>
      <dgm:spPr/>
      <dgm:t>
        <a:bodyPr/>
        <a:lstStyle/>
        <a:p>
          <a:endParaRPr lang="fr-FR"/>
        </a:p>
      </dgm:t>
    </dgm:pt>
    <dgm:pt modelId="{DF218C20-6F4C-4735-8E67-8BC38075BA22}" type="pres">
      <dgm:prSet presAssocID="{E3634218-A61C-4E90-9A4B-35C2C2AAEC7B}" presName="spaceBetweenRectangles" presStyleCnt="0"/>
      <dgm:spPr/>
    </dgm:pt>
    <dgm:pt modelId="{BC36E864-E332-4953-A823-CFD6B7C09E7E}" type="pres">
      <dgm:prSet presAssocID="{C76B5FD5-78EB-4EAA-80B3-8BC6A3842197}" presName="parentLin" presStyleCnt="0"/>
      <dgm:spPr/>
    </dgm:pt>
    <dgm:pt modelId="{4EBA9913-6289-46D8-9B7B-C3176F07966A}" type="pres">
      <dgm:prSet presAssocID="{C76B5FD5-78EB-4EAA-80B3-8BC6A3842197}" presName="parentLeftMargin" presStyleLbl="node1" presStyleIdx="2" presStyleCnt="5"/>
      <dgm:spPr/>
      <dgm:t>
        <a:bodyPr/>
        <a:lstStyle/>
        <a:p>
          <a:endParaRPr lang="fr-FR"/>
        </a:p>
      </dgm:t>
    </dgm:pt>
    <dgm:pt modelId="{EBDFEEB7-F593-4DB0-B428-C8FD730DE444}" type="pres">
      <dgm:prSet presAssocID="{C76B5FD5-78EB-4EAA-80B3-8BC6A3842197}" presName="parentText" presStyleLbl="node1" presStyleIdx="3" presStyleCnt="5">
        <dgm:presLayoutVars>
          <dgm:chMax val="0"/>
          <dgm:bulletEnabled val="1"/>
        </dgm:presLayoutVars>
      </dgm:prSet>
      <dgm:spPr/>
      <dgm:t>
        <a:bodyPr/>
        <a:lstStyle/>
        <a:p>
          <a:endParaRPr lang="fr-FR"/>
        </a:p>
      </dgm:t>
    </dgm:pt>
    <dgm:pt modelId="{A4F028FB-3FD4-4399-867F-4648ACDB8675}" type="pres">
      <dgm:prSet presAssocID="{C76B5FD5-78EB-4EAA-80B3-8BC6A3842197}" presName="negativeSpace" presStyleCnt="0"/>
      <dgm:spPr/>
    </dgm:pt>
    <dgm:pt modelId="{5B17D3D4-0320-42BF-AE15-E41231553F2E}" type="pres">
      <dgm:prSet presAssocID="{C76B5FD5-78EB-4EAA-80B3-8BC6A3842197}" presName="childText" presStyleLbl="conFgAcc1" presStyleIdx="3" presStyleCnt="5">
        <dgm:presLayoutVars>
          <dgm:bulletEnabled val="1"/>
        </dgm:presLayoutVars>
      </dgm:prSet>
      <dgm:spPr/>
      <dgm:t>
        <a:bodyPr/>
        <a:lstStyle/>
        <a:p>
          <a:endParaRPr lang="fr-FR"/>
        </a:p>
      </dgm:t>
    </dgm:pt>
    <dgm:pt modelId="{3835C966-4DBA-41AE-BB71-D3817BD4CCF7}" type="pres">
      <dgm:prSet presAssocID="{3C1597DA-F5F7-4B62-83BA-40069F4AC701}" presName="spaceBetweenRectangles" presStyleCnt="0"/>
      <dgm:spPr/>
    </dgm:pt>
    <dgm:pt modelId="{3451D519-2807-424A-AC80-28A0AB4C1922}" type="pres">
      <dgm:prSet presAssocID="{2ACC8D67-9799-4ED3-A183-C4F1744D3A43}" presName="parentLin" presStyleCnt="0"/>
      <dgm:spPr/>
    </dgm:pt>
    <dgm:pt modelId="{4A24063A-C3DE-4AE4-A6FA-6A15AE405341}" type="pres">
      <dgm:prSet presAssocID="{2ACC8D67-9799-4ED3-A183-C4F1744D3A43}" presName="parentLeftMargin" presStyleLbl="node1" presStyleIdx="3" presStyleCnt="5"/>
      <dgm:spPr/>
      <dgm:t>
        <a:bodyPr/>
        <a:lstStyle/>
        <a:p>
          <a:endParaRPr lang="fr-FR"/>
        </a:p>
      </dgm:t>
    </dgm:pt>
    <dgm:pt modelId="{BD6D6509-6836-4FD9-B48F-70DA4C46CD4E}" type="pres">
      <dgm:prSet presAssocID="{2ACC8D67-9799-4ED3-A183-C4F1744D3A43}" presName="parentText" presStyleLbl="node1" presStyleIdx="4" presStyleCnt="5">
        <dgm:presLayoutVars>
          <dgm:chMax val="0"/>
          <dgm:bulletEnabled val="1"/>
        </dgm:presLayoutVars>
      </dgm:prSet>
      <dgm:spPr/>
      <dgm:t>
        <a:bodyPr/>
        <a:lstStyle/>
        <a:p>
          <a:endParaRPr lang="fr-FR"/>
        </a:p>
      </dgm:t>
    </dgm:pt>
    <dgm:pt modelId="{05646371-950B-4475-A9E7-B96AE62EDA45}" type="pres">
      <dgm:prSet presAssocID="{2ACC8D67-9799-4ED3-A183-C4F1744D3A43}" presName="negativeSpace" presStyleCnt="0"/>
      <dgm:spPr/>
    </dgm:pt>
    <dgm:pt modelId="{3C71B8E9-4BFA-4C00-B233-01D65785918A}" type="pres">
      <dgm:prSet presAssocID="{2ACC8D67-9799-4ED3-A183-C4F1744D3A43}" presName="childText" presStyleLbl="conFgAcc1" presStyleIdx="4" presStyleCnt="5">
        <dgm:presLayoutVars>
          <dgm:bulletEnabled val="1"/>
        </dgm:presLayoutVars>
      </dgm:prSet>
      <dgm:spPr/>
    </dgm:pt>
  </dgm:ptLst>
  <dgm:cxnLst>
    <dgm:cxn modelId="{4E9C14B7-0798-4C7D-AB9D-18768D0A16A0}" type="presOf" srcId="{81085587-A71C-4E43-9018-1961A1BDF159}" destId="{D8284735-979C-4199-829D-E78210608371}" srcOrd="0" destOrd="0" presId="urn:microsoft.com/office/officeart/2005/8/layout/list1"/>
    <dgm:cxn modelId="{DAE5C2C9-6D34-4778-8E5C-8C348A957741}" type="presOf" srcId="{0BCE8216-8323-4D79-9E5F-D5CE7852B917}" destId="{FFA91AA1-EE34-4729-AA8B-6D451137588E}" srcOrd="0" destOrd="0" presId="urn:microsoft.com/office/officeart/2005/8/layout/list1"/>
    <dgm:cxn modelId="{F873FD22-33EC-494F-A5AB-175936E6D83E}" type="presOf" srcId="{C76B5FD5-78EB-4EAA-80B3-8BC6A3842197}" destId="{EBDFEEB7-F593-4DB0-B428-C8FD730DE444}" srcOrd="1" destOrd="0" presId="urn:microsoft.com/office/officeart/2005/8/layout/list1"/>
    <dgm:cxn modelId="{1C9163E6-CC11-42B2-A0F7-CA97BF15F09F}" type="presOf" srcId="{06869F8D-38A8-498D-9515-AA75458CB363}" destId="{D6737091-3B8D-454D-B66F-1509B67D5124}" srcOrd="0" destOrd="0" presId="urn:microsoft.com/office/officeart/2005/8/layout/list1"/>
    <dgm:cxn modelId="{9F34257B-DAA1-45B3-91F6-77598CF67740}" srcId="{336983DF-41AE-4473-8D7A-035235BF8D7C}" destId="{0BCE8216-8323-4D79-9E5F-D5CE7852B917}" srcOrd="1" destOrd="0" parTransId="{89FEEC9A-378E-41C0-B5CA-FF5524F1F504}" sibTransId="{5DFD5DF0-0304-4322-B4F9-DFCAC25CB67A}"/>
    <dgm:cxn modelId="{C89414B5-A5EF-467E-89C9-F733C2D0F46D}" srcId="{336983DF-41AE-4473-8D7A-035235BF8D7C}" destId="{C76B5FD5-78EB-4EAA-80B3-8BC6A3842197}" srcOrd="3" destOrd="0" parTransId="{2C4A16F6-A866-4BF0-ACE7-C67D2DCBA000}" sibTransId="{3C1597DA-F5F7-4B62-83BA-40069F4AC701}"/>
    <dgm:cxn modelId="{6AFFF603-E5AF-41B3-980D-7890563B8223}" srcId="{C76B5FD5-78EB-4EAA-80B3-8BC6A3842197}" destId="{100B3D30-F11A-40EC-9FAA-64B3E21344F1}" srcOrd="0" destOrd="0" parTransId="{34709B51-5C77-4C7E-9BA8-BB0096209493}" sibTransId="{DEDA91F6-69EB-4799-86DC-F58518F8EA5E}"/>
    <dgm:cxn modelId="{ABF57072-A3DB-4322-A40A-806275F20375}" type="presOf" srcId="{336983DF-41AE-4473-8D7A-035235BF8D7C}" destId="{AC824D5E-11D7-4903-A361-B8E8636B36A5}" srcOrd="0" destOrd="0" presId="urn:microsoft.com/office/officeart/2005/8/layout/list1"/>
    <dgm:cxn modelId="{2729CE53-7868-4B92-AEC6-F0C1BC60A459}" type="presOf" srcId="{100B3D30-F11A-40EC-9FAA-64B3E21344F1}" destId="{5B17D3D4-0320-42BF-AE15-E41231553F2E}" srcOrd="0" destOrd="0" presId="urn:microsoft.com/office/officeart/2005/8/layout/list1"/>
    <dgm:cxn modelId="{6A559F95-8FE8-4C3D-96E0-5BA373389BBA}" type="presOf" srcId="{5793289F-7796-47E5-96EC-A6A28F768E84}" destId="{31C2D2D0-03E3-4F4D-9745-093470322961}" srcOrd="1" destOrd="0" presId="urn:microsoft.com/office/officeart/2005/8/layout/list1"/>
    <dgm:cxn modelId="{7310E24D-612E-489E-B071-DE4C008C8E3C}" srcId="{5793289F-7796-47E5-96EC-A6A28F768E84}" destId="{81085587-A71C-4E43-9018-1961A1BDF159}" srcOrd="0" destOrd="0" parTransId="{58B4EA05-B7E9-49B4-8581-EC9B4F0C79D1}" sibTransId="{3DFE89CE-47DA-403B-88EA-A4E67165677D}"/>
    <dgm:cxn modelId="{7925FC2D-73B8-433D-9D07-17C952CF890C}" type="presOf" srcId="{2D557EF2-DCBE-48CD-B2B6-789F8048B9C4}" destId="{9102CDAE-F671-437D-9DAF-A096C56BFD33}" srcOrd="0" destOrd="0" presId="urn:microsoft.com/office/officeart/2005/8/layout/list1"/>
    <dgm:cxn modelId="{B02F5713-76EB-48FB-93E6-5FD8228E704B}" srcId="{0BCE8216-8323-4D79-9E5F-D5CE7852B917}" destId="{0CEA47D3-1CB2-49E6-B38D-A2106A0A0D5D}" srcOrd="0" destOrd="0" parTransId="{A9868B84-B47A-4BE8-B784-0ADDB0D52CC8}" sibTransId="{08F75D63-1195-49BB-8DA3-41BA55A79078}"/>
    <dgm:cxn modelId="{13468E9F-30F8-4144-92B6-552AADA24AB7}" srcId="{336983DF-41AE-4473-8D7A-035235BF8D7C}" destId="{2ACC8D67-9799-4ED3-A183-C4F1744D3A43}" srcOrd="4" destOrd="0" parTransId="{87AACB4E-1E59-4396-A18D-4B67A9273F0A}" sibTransId="{97E1DE1C-0DA6-43F4-8F2F-A342B508E1DF}"/>
    <dgm:cxn modelId="{487D368E-BB3D-4407-B427-AD9978E336CD}" type="presOf" srcId="{5793289F-7796-47E5-96EC-A6A28F768E84}" destId="{186F572F-8C19-4F48-A4A3-055F3122DC0E}" srcOrd="0" destOrd="0" presId="urn:microsoft.com/office/officeart/2005/8/layout/list1"/>
    <dgm:cxn modelId="{4808FD1F-1FB1-4613-8C45-D824F314B989}" srcId="{336983DF-41AE-4473-8D7A-035235BF8D7C}" destId="{5793289F-7796-47E5-96EC-A6A28F768E84}" srcOrd="0" destOrd="0" parTransId="{79B7B26C-D0EB-42A1-842B-24374F049F5E}" sibTransId="{9FE895F8-D3E4-4394-BA0C-DCA838256937}"/>
    <dgm:cxn modelId="{F5BFD33B-D6FA-402F-981A-07A0D05BE352}" srcId="{2D557EF2-DCBE-48CD-B2B6-789F8048B9C4}" destId="{06869F8D-38A8-498D-9515-AA75458CB363}" srcOrd="0" destOrd="0" parTransId="{E1D60A7D-6FCE-4F34-B3E2-BA9B90D518DE}" sibTransId="{6342975C-07A2-4481-93AC-2FEA5BBACF21}"/>
    <dgm:cxn modelId="{5ADF829B-4584-4875-8DE2-746BF9F9A6DA}" type="presOf" srcId="{0BCE8216-8323-4D79-9E5F-D5CE7852B917}" destId="{4F2237C7-54B9-4CE0-B3AD-ABAEB7CAF16B}" srcOrd="1" destOrd="0" presId="urn:microsoft.com/office/officeart/2005/8/layout/list1"/>
    <dgm:cxn modelId="{DFEB5C05-1B4E-4F44-B387-60644049F7F8}" type="presOf" srcId="{0CEA47D3-1CB2-49E6-B38D-A2106A0A0D5D}" destId="{EE3ADA90-6E11-49E2-82CE-60F50A72D14B}" srcOrd="0" destOrd="0" presId="urn:microsoft.com/office/officeart/2005/8/layout/list1"/>
    <dgm:cxn modelId="{1600513D-79F7-4A91-A161-F7B92F65A632}" type="presOf" srcId="{2ACC8D67-9799-4ED3-A183-C4F1744D3A43}" destId="{4A24063A-C3DE-4AE4-A6FA-6A15AE405341}" srcOrd="0" destOrd="0" presId="urn:microsoft.com/office/officeart/2005/8/layout/list1"/>
    <dgm:cxn modelId="{86A8B419-52B8-4EDE-9CAB-628AAA4095FA}" srcId="{336983DF-41AE-4473-8D7A-035235BF8D7C}" destId="{2D557EF2-DCBE-48CD-B2B6-789F8048B9C4}" srcOrd="2" destOrd="0" parTransId="{8FB2B757-42BB-4728-A035-7286D460A0E1}" sibTransId="{E3634218-A61C-4E90-9A4B-35C2C2AAEC7B}"/>
    <dgm:cxn modelId="{E276D4D1-50EF-49B9-B68B-DA5491A57655}" type="presOf" srcId="{2D557EF2-DCBE-48CD-B2B6-789F8048B9C4}" destId="{7DA0FF8D-C5FB-4F8B-B2A0-DCB31962B194}" srcOrd="1" destOrd="0" presId="urn:microsoft.com/office/officeart/2005/8/layout/list1"/>
    <dgm:cxn modelId="{10DA7A80-FFCD-486B-9E32-91614410EA6D}" type="presOf" srcId="{2ACC8D67-9799-4ED3-A183-C4F1744D3A43}" destId="{BD6D6509-6836-4FD9-B48F-70DA4C46CD4E}" srcOrd="1" destOrd="0" presId="urn:microsoft.com/office/officeart/2005/8/layout/list1"/>
    <dgm:cxn modelId="{233ADF3F-F0BE-44C6-8DAF-C9F27F573449}" type="presOf" srcId="{C76B5FD5-78EB-4EAA-80B3-8BC6A3842197}" destId="{4EBA9913-6289-46D8-9B7B-C3176F07966A}" srcOrd="0" destOrd="0" presId="urn:microsoft.com/office/officeart/2005/8/layout/list1"/>
    <dgm:cxn modelId="{90F39C72-0180-45B3-A456-10EBD973D791}" type="presParOf" srcId="{AC824D5E-11D7-4903-A361-B8E8636B36A5}" destId="{893A709C-06C2-4C37-AA81-990BD0AAB07D}" srcOrd="0" destOrd="0" presId="urn:microsoft.com/office/officeart/2005/8/layout/list1"/>
    <dgm:cxn modelId="{8E256FCA-7808-4709-B38A-9AC6B73AF629}" type="presParOf" srcId="{893A709C-06C2-4C37-AA81-990BD0AAB07D}" destId="{186F572F-8C19-4F48-A4A3-055F3122DC0E}" srcOrd="0" destOrd="0" presId="urn:microsoft.com/office/officeart/2005/8/layout/list1"/>
    <dgm:cxn modelId="{EFE9B28B-A6B0-4AC0-9C68-9EEEEA0B54E1}" type="presParOf" srcId="{893A709C-06C2-4C37-AA81-990BD0AAB07D}" destId="{31C2D2D0-03E3-4F4D-9745-093470322961}" srcOrd="1" destOrd="0" presId="urn:microsoft.com/office/officeart/2005/8/layout/list1"/>
    <dgm:cxn modelId="{DF3543C3-694D-4E5B-AEB9-AAF9E5A6C352}" type="presParOf" srcId="{AC824D5E-11D7-4903-A361-B8E8636B36A5}" destId="{BE652502-12AE-44E8-B3A3-E37221F488A5}" srcOrd="1" destOrd="0" presId="urn:microsoft.com/office/officeart/2005/8/layout/list1"/>
    <dgm:cxn modelId="{4B4C041B-4D93-48AE-B74F-34EA88740EC5}" type="presParOf" srcId="{AC824D5E-11D7-4903-A361-B8E8636B36A5}" destId="{D8284735-979C-4199-829D-E78210608371}" srcOrd="2" destOrd="0" presId="urn:microsoft.com/office/officeart/2005/8/layout/list1"/>
    <dgm:cxn modelId="{DED1DEE0-F537-4F2B-83CF-C62F6AE4CF42}" type="presParOf" srcId="{AC824D5E-11D7-4903-A361-B8E8636B36A5}" destId="{0B29A634-7D85-4269-9DD7-3D1548B05420}" srcOrd="3" destOrd="0" presId="urn:microsoft.com/office/officeart/2005/8/layout/list1"/>
    <dgm:cxn modelId="{5412E12C-221C-4A25-A905-A4A495248CE9}" type="presParOf" srcId="{AC824D5E-11D7-4903-A361-B8E8636B36A5}" destId="{9F407203-07AA-4CFC-A229-6DD6C4F5D4B6}" srcOrd="4" destOrd="0" presId="urn:microsoft.com/office/officeart/2005/8/layout/list1"/>
    <dgm:cxn modelId="{A2DF88F4-8F9E-456D-ACEF-315F2AE14914}" type="presParOf" srcId="{9F407203-07AA-4CFC-A229-6DD6C4F5D4B6}" destId="{FFA91AA1-EE34-4729-AA8B-6D451137588E}" srcOrd="0" destOrd="0" presId="urn:microsoft.com/office/officeart/2005/8/layout/list1"/>
    <dgm:cxn modelId="{683C2C6A-5121-40DB-B933-3FE4E9838156}" type="presParOf" srcId="{9F407203-07AA-4CFC-A229-6DD6C4F5D4B6}" destId="{4F2237C7-54B9-4CE0-B3AD-ABAEB7CAF16B}" srcOrd="1" destOrd="0" presId="urn:microsoft.com/office/officeart/2005/8/layout/list1"/>
    <dgm:cxn modelId="{48FBE515-D6B0-48D9-86BD-6011DC83786E}" type="presParOf" srcId="{AC824D5E-11D7-4903-A361-B8E8636B36A5}" destId="{691C1D8C-3D81-4F74-9533-52E0DB66C307}" srcOrd="5" destOrd="0" presId="urn:microsoft.com/office/officeart/2005/8/layout/list1"/>
    <dgm:cxn modelId="{4C30771C-CD5F-4926-86DF-3EEA117C89DE}" type="presParOf" srcId="{AC824D5E-11D7-4903-A361-B8E8636B36A5}" destId="{EE3ADA90-6E11-49E2-82CE-60F50A72D14B}" srcOrd="6" destOrd="0" presId="urn:microsoft.com/office/officeart/2005/8/layout/list1"/>
    <dgm:cxn modelId="{9010F5FB-A1CC-4665-8B98-FAE75DFAB0FF}" type="presParOf" srcId="{AC824D5E-11D7-4903-A361-B8E8636B36A5}" destId="{FAE75226-BC04-40DA-8C7E-24953F7F0337}" srcOrd="7" destOrd="0" presId="urn:microsoft.com/office/officeart/2005/8/layout/list1"/>
    <dgm:cxn modelId="{1AD68091-67E8-424E-A0FA-6ED3073A5B07}" type="presParOf" srcId="{AC824D5E-11D7-4903-A361-B8E8636B36A5}" destId="{3C993FE1-80E4-4006-8AD8-43BE24F7C283}" srcOrd="8" destOrd="0" presId="urn:microsoft.com/office/officeart/2005/8/layout/list1"/>
    <dgm:cxn modelId="{045C6C09-CC48-4D03-9EFB-5BAAF137700D}" type="presParOf" srcId="{3C993FE1-80E4-4006-8AD8-43BE24F7C283}" destId="{9102CDAE-F671-437D-9DAF-A096C56BFD33}" srcOrd="0" destOrd="0" presId="urn:microsoft.com/office/officeart/2005/8/layout/list1"/>
    <dgm:cxn modelId="{9E082AB7-FADB-486A-A31C-AEAEBD189EF1}" type="presParOf" srcId="{3C993FE1-80E4-4006-8AD8-43BE24F7C283}" destId="{7DA0FF8D-C5FB-4F8B-B2A0-DCB31962B194}" srcOrd="1" destOrd="0" presId="urn:microsoft.com/office/officeart/2005/8/layout/list1"/>
    <dgm:cxn modelId="{0D10C063-3AB7-4BD3-96C6-C2ED6BB460B8}" type="presParOf" srcId="{AC824D5E-11D7-4903-A361-B8E8636B36A5}" destId="{0FC64AFA-2E6F-4FC4-9AB9-2C95BDA29776}" srcOrd="9" destOrd="0" presId="urn:microsoft.com/office/officeart/2005/8/layout/list1"/>
    <dgm:cxn modelId="{20577488-2ECA-4264-B5B6-AD9F927C13A8}" type="presParOf" srcId="{AC824D5E-11D7-4903-A361-B8E8636B36A5}" destId="{D6737091-3B8D-454D-B66F-1509B67D5124}" srcOrd="10" destOrd="0" presId="urn:microsoft.com/office/officeart/2005/8/layout/list1"/>
    <dgm:cxn modelId="{7DCE7E6D-B3AB-437B-9993-42C9CE25E4FD}" type="presParOf" srcId="{AC824D5E-11D7-4903-A361-B8E8636B36A5}" destId="{DF218C20-6F4C-4735-8E67-8BC38075BA22}" srcOrd="11" destOrd="0" presId="urn:microsoft.com/office/officeart/2005/8/layout/list1"/>
    <dgm:cxn modelId="{C1AB67FD-82AF-4010-B5BB-8F547EBA75AF}" type="presParOf" srcId="{AC824D5E-11D7-4903-A361-B8E8636B36A5}" destId="{BC36E864-E332-4953-A823-CFD6B7C09E7E}" srcOrd="12" destOrd="0" presId="urn:microsoft.com/office/officeart/2005/8/layout/list1"/>
    <dgm:cxn modelId="{66F75C02-6A0D-4C3E-9C22-F6802B111D79}" type="presParOf" srcId="{BC36E864-E332-4953-A823-CFD6B7C09E7E}" destId="{4EBA9913-6289-46D8-9B7B-C3176F07966A}" srcOrd="0" destOrd="0" presId="urn:microsoft.com/office/officeart/2005/8/layout/list1"/>
    <dgm:cxn modelId="{744A102F-0D73-4A12-8CC2-34E9BCF9F0FC}" type="presParOf" srcId="{BC36E864-E332-4953-A823-CFD6B7C09E7E}" destId="{EBDFEEB7-F593-4DB0-B428-C8FD730DE444}" srcOrd="1" destOrd="0" presId="urn:microsoft.com/office/officeart/2005/8/layout/list1"/>
    <dgm:cxn modelId="{604C0801-6743-4C30-AC2A-576A6DB6EF09}" type="presParOf" srcId="{AC824D5E-11D7-4903-A361-B8E8636B36A5}" destId="{A4F028FB-3FD4-4399-867F-4648ACDB8675}" srcOrd="13" destOrd="0" presId="urn:microsoft.com/office/officeart/2005/8/layout/list1"/>
    <dgm:cxn modelId="{D1F8C6C5-6763-4A4F-9C5E-298875A1ED9F}" type="presParOf" srcId="{AC824D5E-11D7-4903-A361-B8E8636B36A5}" destId="{5B17D3D4-0320-42BF-AE15-E41231553F2E}" srcOrd="14" destOrd="0" presId="urn:microsoft.com/office/officeart/2005/8/layout/list1"/>
    <dgm:cxn modelId="{4ADEA3DB-46FC-4E1D-9D9D-F22EBADE172C}" type="presParOf" srcId="{AC824D5E-11D7-4903-A361-B8E8636B36A5}" destId="{3835C966-4DBA-41AE-BB71-D3817BD4CCF7}" srcOrd="15" destOrd="0" presId="urn:microsoft.com/office/officeart/2005/8/layout/list1"/>
    <dgm:cxn modelId="{E2949AB0-E311-4435-A7EF-6499DAB33FA7}" type="presParOf" srcId="{AC824D5E-11D7-4903-A361-B8E8636B36A5}" destId="{3451D519-2807-424A-AC80-28A0AB4C1922}" srcOrd="16" destOrd="0" presId="urn:microsoft.com/office/officeart/2005/8/layout/list1"/>
    <dgm:cxn modelId="{8EB43DD4-B4E1-46B7-919C-C02366A67AB8}" type="presParOf" srcId="{3451D519-2807-424A-AC80-28A0AB4C1922}" destId="{4A24063A-C3DE-4AE4-A6FA-6A15AE405341}" srcOrd="0" destOrd="0" presId="urn:microsoft.com/office/officeart/2005/8/layout/list1"/>
    <dgm:cxn modelId="{AD4D886B-CC6A-40E2-B8C8-7FADD0200501}" type="presParOf" srcId="{3451D519-2807-424A-AC80-28A0AB4C1922}" destId="{BD6D6509-6836-4FD9-B48F-70DA4C46CD4E}" srcOrd="1" destOrd="0" presId="urn:microsoft.com/office/officeart/2005/8/layout/list1"/>
    <dgm:cxn modelId="{39CC9BFB-FC10-44EA-9D5F-CCE036949ECE}" type="presParOf" srcId="{AC824D5E-11D7-4903-A361-B8E8636B36A5}" destId="{05646371-950B-4475-A9E7-B96AE62EDA45}" srcOrd="17" destOrd="0" presId="urn:microsoft.com/office/officeart/2005/8/layout/list1"/>
    <dgm:cxn modelId="{8A5BF2C4-8CF2-4523-B806-0B74E3BA7C58}" type="presParOf" srcId="{AC824D5E-11D7-4903-A361-B8E8636B36A5}" destId="{3C71B8E9-4BFA-4C00-B233-01D65785918A}"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BCF062-1568-46A5-8CBE-D8E08532CA55}" type="doc">
      <dgm:prSet loTypeId="urn:microsoft.com/office/officeart/2005/8/layout/vList4#1" loCatId="list" qsTypeId="urn:microsoft.com/office/officeart/2005/8/quickstyle/3d3" qsCatId="3D" csTypeId="urn:microsoft.com/office/officeart/2005/8/colors/accent6_3" csCatId="accent6" phldr="1"/>
      <dgm:spPr/>
      <dgm:t>
        <a:bodyPr/>
        <a:lstStyle/>
        <a:p>
          <a:endParaRPr lang="fr-FR"/>
        </a:p>
      </dgm:t>
    </dgm:pt>
    <dgm:pt modelId="{F8463F6D-9067-4154-8BFE-C968BD16C38C}">
      <dgm:prSet phldrT="[Texte]"/>
      <dgm:spPr/>
      <dgm:t>
        <a:bodyPr/>
        <a:lstStyle/>
        <a:p>
          <a:r>
            <a:rPr lang="fr-FR" dirty="0" smtClean="0"/>
            <a:t>Délais de paiement</a:t>
          </a:r>
          <a:endParaRPr lang="fr-FR" dirty="0"/>
        </a:p>
      </dgm:t>
    </dgm:pt>
    <dgm:pt modelId="{19D044A3-1440-4450-A0A4-36A81D80337B}" type="parTrans" cxnId="{BDDAB259-0FD0-463A-A51B-3B6DD6DC9CAE}">
      <dgm:prSet/>
      <dgm:spPr/>
      <dgm:t>
        <a:bodyPr/>
        <a:lstStyle/>
        <a:p>
          <a:endParaRPr lang="fr-FR"/>
        </a:p>
      </dgm:t>
    </dgm:pt>
    <dgm:pt modelId="{1337483C-3A41-4812-89DF-95E1E334C7B2}" type="sibTrans" cxnId="{BDDAB259-0FD0-463A-A51B-3B6DD6DC9CAE}">
      <dgm:prSet/>
      <dgm:spPr/>
      <dgm:t>
        <a:bodyPr/>
        <a:lstStyle/>
        <a:p>
          <a:endParaRPr lang="fr-FR"/>
        </a:p>
      </dgm:t>
    </dgm:pt>
    <dgm:pt modelId="{A8C53206-80AE-4955-AC93-F2BB3D236BEA}">
      <dgm:prSet phldrT="[Texte]"/>
      <dgm:spPr/>
      <dgm:t>
        <a:bodyPr/>
        <a:lstStyle/>
        <a:p>
          <a:r>
            <a:rPr lang="fr-FR" dirty="0" smtClean="0"/>
            <a:t>Ouvertures de magasin</a:t>
          </a:r>
          <a:endParaRPr lang="fr-FR" dirty="0"/>
        </a:p>
      </dgm:t>
    </dgm:pt>
    <dgm:pt modelId="{4AB77DB0-0B0A-43FF-930C-406AB5D2646B}" type="parTrans" cxnId="{DA16C2AD-4CDA-4E6E-A58C-8E51813F595E}">
      <dgm:prSet/>
      <dgm:spPr/>
      <dgm:t>
        <a:bodyPr/>
        <a:lstStyle/>
        <a:p>
          <a:endParaRPr lang="fr-FR"/>
        </a:p>
      </dgm:t>
    </dgm:pt>
    <dgm:pt modelId="{7C588E55-A79E-4D36-B072-3C6545E9EAC2}" type="sibTrans" cxnId="{DA16C2AD-4CDA-4E6E-A58C-8E51813F595E}">
      <dgm:prSet/>
      <dgm:spPr/>
      <dgm:t>
        <a:bodyPr/>
        <a:lstStyle/>
        <a:p>
          <a:endParaRPr lang="fr-FR"/>
        </a:p>
      </dgm:t>
    </dgm:pt>
    <dgm:pt modelId="{D85CBE2C-8A67-497B-B708-8BAF2CDBB47E}">
      <dgm:prSet phldrT="[Texte]"/>
      <dgm:spPr/>
      <dgm:t>
        <a:bodyPr/>
        <a:lstStyle/>
        <a:p>
          <a:r>
            <a:rPr lang="fr-FR" dirty="0" smtClean="0"/>
            <a:t>Incitation à la baisse des prix</a:t>
          </a:r>
          <a:endParaRPr lang="fr-FR" dirty="0"/>
        </a:p>
      </dgm:t>
    </dgm:pt>
    <dgm:pt modelId="{DBC93077-3EB0-4E22-A712-16C19C45AC66}" type="parTrans" cxnId="{00136BCD-AA1E-41DC-B101-AA4D551F50B8}">
      <dgm:prSet/>
      <dgm:spPr/>
      <dgm:t>
        <a:bodyPr/>
        <a:lstStyle/>
        <a:p>
          <a:endParaRPr lang="fr-FR"/>
        </a:p>
      </dgm:t>
    </dgm:pt>
    <dgm:pt modelId="{30DDE736-5100-44B5-8061-04453E9C0C8D}" type="sibTrans" cxnId="{00136BCD-AA1E-41DC-B101-AA4D551F50B8}">
      <dgm:prSet/>
      <dgm:spPr/>
      <dgm:t>
        <a:bodyPr/>
        <a:lstStyle/>
        <a:p>
          <a:endParaRPr lang="fr-FR"/>
        </a:p>
      </dgm:t>
    </dgm:pt>
    <dgm:pt modelId="{989B16F3-019C-4E2C-A20C-4540B7A1FE46}" type="pres">
      <dgm:prSet presAssocID="{6ABCF062-1568-46A5-8CBE-D8E08532CA55}" presName="linear" presStyleCnt="0">
        <dgm:presLayoutVars>
          <dgm:dir/>
          <dgm:resizeHandles val="exact"/>
        </dgm:presLayoutVars>
      </dgm:prSet>
      <dgm:spPr/>
      <dgm:t>
        <a:bodyPr/>
        <a:lstStyle/>
        <a:p>
          <a:endParaRPr lang="fr-FR"/>
        </a:p>
      </dgm:t>
    </dgm:pt>
    <dgm:pt modelId="{DCBA462C-51E5-4A32-B6A8-A0E70DA52B44}" type="pres">
      <dgm:prSet presAssocID="{F8463F6D-9067-4154-8BFE-C968BD16C38C}" presName="comp" presStyleCnt="0"/>
      <dgm:spPr/>
    </dgm:pt>
    <dgm:pt modelId="{A77FD772-1F9D-4D62-94EE-937B1BE325A7}" type="pres">
      <dgm:prSet presAssocID="{F8463F6D-9067-4154-8BFE-C968BD16C38C}" presName="box" presStyleLbl="node1" presStyleIdx="0" presStyleCnt="3"/>
      <dgm:spPr/>
      <dgm:t>
        <a:bodyPr/>
        <a:lstStyle/>
        <a:p>
          <a:endParaRPr lang="fr-FR"/>
        </a:p>
      </dgm:t>
    </dgm:pt>
    <dgm:pt modelId="{19AD47F8-7978-4944-82F5-5E56BD5A6F5E}" type="pres">
      <dgm:prSet presAssocID="{F8463F6D-9067-4154-8BFE-C968BD16C38C}" presName="img" presStyleLbl="fgImgPlace1" presStyleIdx="0" presStyleCnt="3"/>
      <dgm:spPr/>
    </dgm:pt>
    <dgm:pt modelId="{89BCC50E-01AE-4C42-869E-A3A6D72D6A7C}" type="pres">
      <dgm:prSet presAssocID="{F8463F6D-9067-4154-8BFE-C968BD16C38C}" presName="text" presStyleLbl="node1" presStyleIdx="0" presStyleCnt="3">
        <dgm:presLayoutVars>
          <dgm:bulletEnabled val="1"/>
        </dgm:presLayoutVars>
      </dgm:prSet>
      <dgm:spPr/>
      <dgm:t>
        <a:bodyPr/>
        <a:lstStyle/>
        <a:p>
          <a:endParaRPr lang="fr-FR"/>
        </a:p>
      </dgm:t>
    </dgm:pt>
    <dgm:pt modelId="{578D74C7-5ED0-4AAF-A920-D199CC4907FF}" type="pres">
      <dgm:prSet presAssocID="{1337483C-3A41-4812-89DF-95E1E334C7B2}" presName="spacer" presStyleCnt="0"/>
      <dgm:spPr/>
    </dgm:pt>
    <dgm:pt modelId="{9F1CE11F-9BDB-4A9D-A8B2-E915179D5D7A}" type="pres">
      <dgm:prSet presAssocID="{A8C53206-80AE-4955-AC93-F2BB3D236BEA}" presName="comp" presStyleCnt="0"/>
      <dgm:spPr/>
    </dgm:pt>
    <dgm:pt modelId="{F0161DE3-7962-4402-8B80-AC048F2DFF45}" type="pres">
      <dgm:prSet presAssocID="{A8C53206-80AE-4955-AC93-F2BB3D236BEA}" presName="box" presStyleLbl="node1" presStyleIdx="1" presStyleCnt="3"/>
      <dgm:spPr/>
      <dgm:t>
        <a:bodyPr/>
        <a:lstStyle/>
        <a:p>
          <a:endParaRPr lang="fr-FR"/>
        </a:p>
      </dgm:t>
    </dgm:pt>
    <dgm:pt modelId="{A32C11E6-9922-4A45-857B-DB98F2BBDDB2}" type="pres">
      <dgm:prSet presAssocID="{A8C53206-80AE-4955-AC93-F2BB3D236BEA}" presName="img" presStyleLbl="fgImgPlace1" presStyleIdx="1" presStyleCnt="3"/>
      <dgm:spPr/>
    </dgm:pt>
    <dgm:pt modelId="{E2945BC2-809C-437A-834E-5D6044ABDFE9}" type="pres">
      <dgm:prSet presAssocID="{A8C53206-80AE-4955-AC93-F2BB3D236BEA}" presName="text" presStyleLbl="node1" presStyleIdx="1" presStyleCnt="3">
        <dgm:presLayoutVars>
          <dgm:bulletEnabled val="1"/>
        </dgm:presLayoutVars>
      </dgm:prSet>
      <dgm:spPr/>
      <dgm:t>
        <a:bodyPr/>
        <a:lstStyle/>
        <a:p>
          <a:endParaRPr lang="fr-FR"/>
        </a:p>
      </dgm:t>
    </dgm:pt>
    <dgm:pt modelId="{992EFAFF-8AAC-446C-B4DF-FDE755140513}" type="pres">
      <dgm:prSet presAssocID="{7C588E55-A79E-4D36-B072-3C6545E9EAC2}" presName="spacer" presStyleCnt="0"/>
      <dgm:spPr/>
    </dgm:pt>
    <dgm:pt modelId="{38A59AE4-CAAA-46CD-B9C1-68C3E79B64A0}" type="pres">
      <dgm:prSet presAssocID="{D85CBE2C-8A67-497B-B708-8BAF2CDBB47E}" presName="comp" presStyleCnt="0"/>
      <dgm:spPr/>
    </dgm:pt>
    <dgm:pt modelId="{6502B164-AF67-4068-8130-B90E6D499AFF}" type="pres">
      <dgm:prSet presAssocID="{D85CBE2C-8A67-497B-B708-8BAF2CDBB47E}" presName="box" presStyleLbl="node1" presStyleIdx="2" presStyleCnt="3" custLinFactNeighborX="-1082" custLinFactNeighborY="3271"/>
      <dgm:spPr/>
      <dgm:t>
        <a:bodyPr/>
        <a:lstStyle/>
        <a:p>
          <a:endParaRPr lang="fr-FR"/>
        </a:p>
      </dgm:t>
    </dgm:pt>
    <dgm:pt modelId="{D87FB16C-0A8D-454A-8AA5-0AC0451D23A4}" type="pres">
      <dgm:prSet presAssocID="{D85CBE2C-8A67-497B-B708-8BAF2CDBB47E}" presName="img" presStyleLbl="fgImgPlace1" presStyleIdx="2" presStyleCnt="3"/>
      <dgm:spPr/>
    </dgm:pt>
    <dgm:pt modelId="{4DD361F1-CA8B-48E5-ADF4-B2668189E3CE}" type="pres">
      <dgm:prSet presAssocID="{D85CBE2C-8A67-497B-B708-8BAF2CDBB47E}" presName="text" presStyleLbl="node1" presStyleIdx="2" presStyleCnt="3">
        <dgm:presLayoutVars>
          <dgm:bulletEnabled val="1"/>
        </dgm:presLayoutVars>
      </dgm:prSet>
      <dgm:spPr/>
      <dgm:t>
        <a:bodyPr/>
        <a:lstStyle/>
        <a:p>
          <a:endParaRPr lang="fr-FR"/>
        </a:p>
      </dgm:t>
    </dgm:pt>
  </dgm:ptLst>
  <dgm:cxnLst>
    <dgm:cxn modelId="{A12F6F8B-8E78-4B2D-BF79-1E575C08F438}" type="presOf" srcId="{D85CBE2C-8A67-497B-B708-8BAF2CDBB47E}" destId="{6502B164-AF67-4068-8130-B90E6D499AFF}" srcOrd="0" destOrd="0" presId="urn:microsoft.com/office/officeart/2005/8/layout/vList4#1"/>
    <dgm:cxn modelId="{D72E55F3-4803-4173-8A2D-428E401A906E}" type="presOf" srcId="{A8C53206-80AE-4955-AC93-F2BB3D236BEA}" destId="{F0161DE3-7962-4402-8B80-AC048F2DFF45}" srcOrd="0" destOrd="0" presId="urn:microsoft.com/office/officeart/2005/8/layout/vList4#1"/>
    <dgm:cxn modelId="{81E8D07C-5F72-4E21-A684-AF4A38FC7A32}" type="presOf" srcId="{6ABCF062-1568-46A5-8CBE-D8E08532CA55}" destId="{989B16F3-019C-4E2C-A20C-4540B7A1FE46}" srcOrd="0" destOrd="0" presId="urn:microsoft.com/office/officeart/2005/8/layout/vList4#1"/>
    <dgm:cxn modelId="{DA16C2AD-4CDA-4E6E-A58C-8E51813F595E}" srcId="{6ABCF062-1568-46A5-8CBE-D8E08532CA55}" destId="{A8C53206-80AE-4955-AC93-F2BB3D236BEA}" srcOrd="1" destOrd="0" parTransId="{4AB77DB0-0B0A-43FF-930C-406AB5D2646B}" sibTransId="{7C588E55-A79E-4D36-B072-3C6545E9EAC2}"/>
    <dgm:cxn modelId="{B92AA1E3-5F18-4422-BD8C-34B43B8EB51E}" type="presOf" srcId="{F8463F6D-9067-4154-8BFE-C968BD16C38C}" destId="{A77FD772-1F9D-4D62-94EE-937B1BE325A7}" srcOrd="0" destOrd="0" presId="urn:microsoft.com/office/officeart/2005/8/layout/vList4#1"/>
    <dgm:cxn modelId="{9590C0C2-22A5-49AD-912C-41EA6081FB56}" type="presOf" srcId="{F8463F6D-9067-4154-8BFE-C968BD16C38C}" destId="{89BCC50E-01AE-4C42-869E-A3A6D72D6A7C}" srcOrd="1" destOrd="0" presId="urn:microsoft.com/office/officeart/2005/8/layout/vList4#1"/>
    <dgm:cxn modelId="{00136BCD-AA1E-41DC-B101-AA4D551F50B8}" srcId="{6ABCF062-1568-46A5-8CBE-D8E08532CA55}" destId="{D85CBE2C-8A67-497B-B708-8BAF2CDBB47E}" srcOrd="2" destOrd="0" parTransId="{DBC93077-3EB0-4E22-A712-16C19C45AC66}" sibTransId="{30DDE736-5100-44B5-8061-04453E9C0C8D}"/>
    <dgm:cxn modelId="{006D31BF-A13E-440B-9FAD-06B43B9D41C5}" type="presOf" srcId="{A8C53206-80AE-4955-AC93-F2BB3D236BEA}" destId="{E2945BC2-809C-437A-834E-5D6044ABDFE9}" srcOrd="1" destOrd="0" presId="urn:microsoft.com/office/officeart/2005/8/layout/vList4#1"/>
    <dgm:cxn modelId="{412EA558-363B-41AC-B1CB-5F6B56D4546B}" type="presOf" srcId="{D85CBE2C-8A67-497B-B708-8BAF2CDBB47E}" destId="{4DD361F1-CA8B-48E5-ADF4-B2668189E3CE}" srcOrd="1" destOrd="0" presId="urn:microsoft.com/office/officeart/2005/8/layout/vList4#1"/>
    <dgm:cxn modelId="{BDDAB259-0FD0-463A-A51B-3B6DD6DC9CAE}" srcId="{6ABCF062-1568-46A5-8CBE-D8E08532CA55}" destId="{F8463F6D-9067-4154-8BFE-C968BD16C38C}" srcOrd="0" destOrd="0" parTransId="{19D044A3-1440-4450-A0A4-36A81D80337B}" sibTransId="{1337483C-3A41-4812-89DF-95E1E334C7B2}"/>
    <dgm:cxn modelId="{4037B43E-F234-4FC5-942E-EA6B9F874DE9}" type="presParOf" srcId="{989B16F3-019C-4E2C-A20C-4540B7A1FE46}" destId="{DCBA462C-51E5-4A32-B6A8-A0E70DA52B44}" srcOrd="0" destOrd="0" presId="urn:microsoft.com/office/officeart/2005/8/layout/vList4#1"/>
    <dgm:cxn modelId="{9C5DB041-F1C8-4B4E-82B6-C197F71EE2F0}" type="presParOf" srcId="{DCBA462C-51E5-4A32-B6A8-A0E70DA52B44}" destId="{A77FD772-1F9D-4D62-94EE-937B1BE325A7}" srcOrd="0" destOrd="0" presId="urn:microsoft.com/office/officeart/2005/8/layout/vList4#1"/>
    <dgm:cxn modelId="{5DEE14AF-817F-495C-BCCC-067FE2DFE906}" type="presParOf" srcId="{DCBA462C-51E5-4A32-B6A8-A0E70DA52B44}" destId="{19AD47F8-7978-4944-82F5-5E56BD5A6F5E}" srcOrd="1" destOrd="0" presId="urn:microsoft.com/office/officeart/2005/8/layout/vList4#1"/>
    <dgm:cxn modelId="{69B67779-5D3C-4234-9702-4646EE9133E0}" type="presParOf" srcId="{DCBA462C-51E5-4A32-B6A8-A0E70DA52B44}" destId="{89BCC50E-01AE-4C42-869E-A3A6D72D6A7C}" srcOrd="2" destOrd="0" presId="urn:microsoft.com/office/officeart/2005/8/layout/vList4#1"/>
    <dgm:cxn modelId="{F31F77D7-3415-4843-B90D-1545A233345B}" type="presParOf" srcId="{989B16F3-019C-4E2C-A20C-4540B7A1FE46}" destId="{578D74C7-5ED0-4AAF-A920-D199CC4907FF}" srcOrd="1" destOrd="0" presId="urn:microsoft.com/office/officeart/2005/8/layout/vList4#1"/>
    <dgm:cxn modelId="{8039ED7C-B339-46F1-A3C5-0A6BAD476BFE}" type="presParOf" srcId="{989B16F3-019C-4E2C-A20C-4540B7A1FE46}" destId="{9F1CE11F-9BDB-4A9D-A8B2-E915179D5D7A}" srcOrd="2" destOrd="0" presId="urn:microsoft.com/office/officeart/2005/8/layout/vList4#1"/>
    <dgm:cxn modelId="{9EC6B182-B428-4E28-A32B-06FD15C92C61}" type="presParOf" srcId="{9F1CE11F-9BDB-4A9D-A8B2-E915179D5D7A}" destId="{F0161DE3-7962-4402-8B80-AC048F2DFF45}" srcOrd="0" destOrd="0" presId="urn:microsoft.com/office/officeart/2005/8/layout/vList4#1"/>
    <dgm:cxn modelId="{3F1462CB-CFB7-4E79-A862-2EFC95A3B17D}" type="presParOf" srcId="{9F1CE11F-9BDB-4A9D-A8B2-E915179D5D7A}" destId="{A32C11E6-9922-4A45-857B-DB98F2BBDDB2}" srcOrd="1" destOrd="0" presId="urn:microsoft.com/office/officeart/2005/8/layout/vList4#1"/>
    <dgm:cxn modelId="{9A7E1059-7FAB-41A5-B232-34FFD44946E6}" type="presParOf" srcId="{9F1CE11F-9BDB-4A9D-A8B2-E915179D5D7A}" destId="{E2945BC2-809C-437A-834E-5D6044ABDFE9}" srcOrd="2" destOrd="0" presId="urn:microsoft.com/office/officeart/2005/8/layout/vList4#1"/>
    <dgm:cxn modelId="{841AC7CE-CAB1-499E-B935-428C63953D70}" type="presParOf" srcId="{989B16F3-019C-4E2C-A20C-4540B7A1FE46}" destId="{992EFAFF-8AAC-446C-B4DF-FDE755140513}" srcOrd="3" destOrd="0" presId="urn:microsoft.com/office/officeart/2005/8/layout/vList4#1"/>
    <dgm:cxn modelId="{BC88A47B-405A-4994-97BA-CCECD54310CF}" type="presParOf" srcId="{989B16F3-019C-4E2C-A20C-4540B7A1FE46}" destId="{38A59AE4-CAAA-46CD-B9C1-68C3E79B64A0}" srcOrd="4" destOrd="0" presId="urn:microsoft.com/office/officeart/2005/8/layout/vList4#1"/>
    <dgm:cxn modelId="{234BD95F-2A46-402E-A3BE-19295427BFEC}" type="presParOf" srcId="{38A59AE4-CAAA-46CD-B9C1-68C3E79B64A0}" destId="{6502B164-AF67-4068-8130-B90E6D499AFF}" srcOrd="0" destOrd="0" presId="urn:microsoft.com/office/officeart/2005/8/layout/vList4#1"/>
    <dgm:cxn modelId="{A475240D-904F-46DA-92FD-BC253A33FFE9}" type="presParOf" srcId="{38A59AE4-CAAA-46CD-B9C1-68C3E79B64A0}" destId="{D87FB16C-0A8D-454A-8AA5-0AC0451D23A4}" srcOrd="1" destOrd="0" presId="urn:microsoft.com/office/officeart/2005/8/layout/vList4#1"/>
    <dgm:cxn modelId="{EAE63F0E-7360-42E2-8EB8-3A479BFA25D5}" type="presParOf" srcId="{38A59AE4-CAAA-46CD-B9C1-68C3E79B64A0}" destId="{4DD361F1-CA8B-48E5-ADF4-B2668189E3CE}"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84735-979C-4199-829D-E78210608371}">
      <dsp:nvSpPr>
        <dsp:cNvPr id="0" name=""/>
        <dsp:cNvSpPr/>
      </dsp:nvSpPr>
      <dsp:spPr>
        <a:xfrm>
          <a:off x="0" y="399730"/>
          <a:ext cx="6660220" cy="76545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16907" tIns="374904" rIns="516907" bIns="128016" numCol="1" spcCol="1270" anchor="t" anchorCtr="0">
          <a:noAutofit/>
        </a:bodyPr>
        <a:lstStyle/>
        <a:p>
          <a:pPr marL="171450" lvl="1" indent="-171450" algn="l" defTabSz="800100">
            <a:lnSpc>
              <a:spcPct val="90000"/>
            </a:lnSpc>
            <a:spcBef>
              <a:spcPct val="0"/>
            </a:spcBef>
            <a:spcAft>
              <a:spcPct val="15000"/>
            </a:spcAft>
            <a:buChar char="••"/>
          </a:pPr>
          <a:r>
            <a:rPr lang="fr-FR" sz="1800" kern="1200" dirty="0" smtClean="0"/>
            <a:t>Interdiction du refus de vente.</a:t>
          </a:r>
          <a:endParaRPr lang="fr-FR" sz="1800" kern="1200" dirty="0"/>
        </a:p>
      </dsp:txBody>
      <dsp:txXfrm>
        <a:off x="0" y="399730"/>
        <a:ext cx="6660220" cy="765450"/>
      </dsp:txXfrm>
    </dsp:sp>
    <dsp:sp modelId="{31C2D2D0-03E3-4F4D-9745-093470322961}">
      <dsp:nvSpPr>
        <dsp:cNvPr id="0" name=""/>
        <dsp:cNvSpPr/>
      </dsp:nvSpPr>
      <dsp:spPr>
        <a:xfrm>
          <a:off x="333011" y="134050"/>
          <a:ext cx="4662154" cy="5313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6218" tIns="0" rIns="176218" bIns="0" numCol="1" spcCol="1270" anchor="ctr" anchorCtr="0">
          <a:noAutofit/>
        </a:bodyPr>
        <a:lstStyle/>
        <a:p>
          <a:pPr lvl="0" algn="l" defTabSz="800100">
            <a:lnSpc>
              <a:spcPct val="90000"/>
            </a:lnSpc>
            <a:spcBef>
              <a:spcPct val="0"/>
            </a:spcBef>
            <a:spcAft>
              <a:spcPct val="35000"/>
            </a:spcAft>
          </a:pPr>
          <a:r>
            <a:rPr lang="fr-FR" sz="1800" kern="1200" dirty="0" smtClean="0"/>
            <a:t>1. Circulaire </a:t>
          </a:r>
          <a:r>
            <a:rPr lang="fr-FR" sz="1800" kern="1200" dirty="0" err="1" smtClean="0"/>
            <a:t>Fontanet</a:t>
          </a:r>
          <a:r>
            <a:rPr lang="fr-FR" sz="1800" kern="1200" dirty="0" smtClean="0"/>
            <a:t> (1960)</a:t>
          </a:r>
          <a:endParaRPr lang="fr-FR" sz="1800" kern="1200" dirty="0"/>
        </a:p>
      </dsp:txBody>
      <dsp:txXfrm>
        <a:off x="358950" y="159989"/>
        <a:ext cx="4610276" cy="479482"/>
      </dsp:txXfrm>
    </dsp:sp>
    <dsp:sp modelId="{EE3ADA90-6E11-49E2-82CE-60F50A72D14B}">
      <dsp:nvSpPr>
        <dsp:cNvPr id="0" name=""/>
        <dsp:cNvSpPr/>
      </dsp:nvSpPr>
      <dsp:spPr>
        <a:xfrm>
          <a:off x="0" y="1528060"/>
          <a:ext cx="6660220" cy="76545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16907" tIns="374904" rIns="516907" bIns="128016" numCol="1" spcCol="1270" anchor="t" anchorCtr="0">
          <a:noAutofit/>
        </a:bodyPr>
        <a:lstStyle/>
        <a:p>
          <a:pPr marL="171450" lvl="1" indent="-171450" algn="l" defTabSz="800100">
            <a:lnSpc>
              <a:spcPct val="90000"/>
            </a:lnSpc>
            <a:spcBef>
              <a:spcPct val="0"/>
            </a:spcBef>
            <a:spcAft>
              <a:spcPct val="15000"/>
            </a:spcAft>
            <a:buChar char="••"/>
          </a:pPr>
          <a:r>
            <a:rPr lang="fr-FR" sz="1800" kern="1200" dirty="0" smtClean="0"/>
            <a:t>Autorisation d’ouverture &gt; 1000 m²</a:t>
          </a:r>
          <a:endParaRPr lang="fr-FR" sz="1800" kern="1200" dirty="0"/>
        </a:p>
      </dsp:txBody>
      <dsp:txXfrm>
        <a:off x="0" y="1528060"/>
        <a:ext cx="6660220" cy="765450"/>
      </dsp:txXfrm>
    </dsp:sp>
    <dsp:sp modelId="{4F2237C7-54B9-4CE0-B3AD-ABAEB7CAF16B}">
      <dsp:nvSpPr>
        <dsp:cNvPr id="0" name=""/>
        <dsp:cNvSpPr/>
      </dsp:nvSpPr>
      <dsp:spPr>
        <a:xfrm>
          <a:off x="333011" y="1262380"/>
          <a:ext cx="4662154" cy="5313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6218" tIns="0" rIns="176218" bIns="0" numCol="1" spcCol="1270" anchor="ctr" anchorCtr="0">
          <a:noAutofit/>
        </a:bodyPr>
        <a:lstStyle/>
        <a:p>
          <a:pPr lvl="0" algn="l" defTabSz="800100">
            <a:lnSpc>
              <a:spcPct val="90000"/>
            </a:lnSpc>
            <a:spcBef>
              <a:spcPct val="0"/>
            </a:spcBef>
            <a:spcAft>
              <a:spcPct val="35000"/>
            </a:spcAft>
          </a:pPr>
          <a:r>
            <a:rPr lang="fr-FR" sz="1800" kern="1200" dirty="0" smtClean="0"/>
            <a:t>2. Loi Royer (1973)</a:t>
          </a:r>
          <a:endParaRPr lang="fr-FR" sz="1800" kern="1200" dirty="0"/>
        </a:p>
      </dsp:txBody>
      <dsp:txXfrm>
        <a:off x="358950" y="1288319"/>
        <a:ext cx="4610276" cy="479482"/>
      </dsp:txXfrm>
    </dsp:sp>
    <dsp:sp modelId="{D6737091-3B8D-454D-B66F-1509B67D5124}">
      <dsp:nvSpPr>
        <dsp:cNvPr id="0" name=""/>
        <dsp:cNvSpPr/>
      </dsp:nvSpPr>
      <dsp:spPr>
        <a:xfrm>
          <a:off x="0" y="2656390"/>
          <a:ext cx="6660220" cy="76545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16907" tIns="374904" rIns="516907" bIns="128016" numCol="1" spcCol="1270" anchor="t" anchorCtr="0">
          <a:noAutofit/>
        </a:bodyPr>
        <a:lstStyle/>
        <a:p>
          <a:pPr marL="171450" lvl="1" indent="-171450" algn="l" defTabSz="800100">
            <a:lnSpc>
              <a:spcPct val="90000"/>
            </a:lnSpc>
            <a:spcBef>
              <a:spcPct val="0"/>
            </a:spcBef>
            <a:spcAft>
              <a:spcPct val="15000"/>
            </a:spcAft>
            <a:buChar char="••"/>
          </a:pPr>
          <a:r>
            <a:rPr lang="fr-FR" sz="1800" kern="1200" dirty="0" smtClean="0"/>
            <a:t>Autorisation d’ouverture &gt; 300 m²</a:t>
          </a:r>
          <a:endParaRPr lang="fr-FR" sz="1800" kern="1200" dirty="0"/>
        </a:p>
      </dsp:txBody>
      <dsp:txXfrm>
        <a:off x="0" y="2656390"/>
        <a:ext cx="6660220" cy="765450"/>
      </dsp:txXfrm>
    </dsp:sp>
    <dsp:sp modelId="{7DA0FF8D-C5FB-4F8B-B2A0-DCB31962B194}">
      <dsp:nvSpPr>
        <dsp:cNvPr id="0" name=""/>
        <dsp:cNvSpPr/>
      </dsp:nvSpPr>
      <dsp:spPr>
        <a:xfrm>
          <a:off x="333011" y="2390710"/>
          <a:ext cx="4662154" cy="5313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6218" tIns="0" rIns="176218" bIns="0" numCol="1" spcCol="1270" anchor="ctr" anchorCtr="0">
          <a:noAutofit/>
        </a:bodyPr>
        <a:lstStyle/>
        <a:p>
          <a:pPr lvl="0" algn="l" defTabSz="800100">
            <a:lnSpc>
              <a:spcPct val="90000"/>
            </a:lnSpc>
            <a:spcBef>
              <a:spcPct val="0"/>
            </a:spcBef>
            <a:spcAft>
              <a:spcPct val="35000"/>
            </a:spcAft>
          </a:pPr>
          <a:r>
            <a:rPr lang="fr-FR" sz="1800" kern="1200" dirty="0" smtClean="0"/>
            <a:t>3. Loi Raffarin (1995)</a:t>
          </a:r>
          <a:endParaRPr lang="fr-FR" sz="1800" kern="1200" dirty="0"/>
        </a:p>
      </dsp:txBody>
      <dsp:txXfrm>
        <a:off x="358950" y="2416649"/>
        <a:ext cx="4610276" cy="479482"/>
      </dsp:txXfrm>
    </dsp:sp>
    <dsp:sp modelId="{5B17D3D4-0320-42BF-AE15-E41231553F2E}">
      <dsp:nvSpPr>
        <dsp:cNvPr id="0" name=""/>
        <dsp:cNvSpPr/>
      </dsp:nvSpPr>
      <dsp:spPr>
        <a:xfrm>
          <a:off x="0" y="3784721"/>
          <a:ext cx="6660220" cy="76545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16907" tIns="374904" rIns="516907" bIns="128016" numCol="1" spcCol="1270" anchor="t" anchorCtr="0">
          <a:noAutofit/>
        </a:bodyPr>
        <a:lstStyle/>
        <a:p>
          <a:pPr marL="171450" lvl="1" indent="-171450" algn="l" defTabSz="800100">
            <a:lnSpc>
              <a:spcPct val="90000"/>
            </a:lnSpc>
            <a:spcBef>
              <a:spcPct val="0"/>
            </a:spcBef>
            <a:spcAft>
              <a:spcPct val="15000"/>
            </a:spcAft>
            <a:buChar char="••"/>
          </a:pPr>
          <a:r>
            <a:rPr lang="fr-FR" sz="1800" kern="1200" dirty="0" smtClean="0"/>
            <a:t>Seuil de Revente à Perte</a:t>
          </a:r>
          <a:endParaRPr lang="fr-FR" sz="1800" kern="1200" dirty="0"/>
        </a:p>
      </dsp:txBody>
      <dsp:txXfrm>
        <a:off x="0" y="3784721"/>
        <a:ext cx="6660220" cy="765450"/>
      </dsp:txXfrm>
    </dsp:sp>
    <dsp:sp modelId="{EBDFEEB7-F593-4DB0-B428-C8FD730DE444}">
      <dsp:nvSpPr>
        <dsp:cNvPr id="0" name=""/>
        <dsp:cNvSpPr/>
      </dsp:nvSpPr>
      <dsp:spPr>
        <a:xfrm>
          <a:off x="333011" y="3519041"/>
          <a:ext cx="4662154" cy="5313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6218" tIns="0" rIns="176218" bIns="0" numCol="1" spcCol="1270" anchor="ctr" anchorCtr="0">
          <a:noAutofit/>
        </a:bodyPr>
        <a:lstStyle/>
        <a:p>
          <a:pPr lvl="0" algn="l" defTabSz="800100">
            <a:lnSpc>
              <a:spcPct val="90000"/>
            </a:lnSpc>
            <a:spcBef>
              <a:spcPct val="0"/>
            </a:spcBef>
            <a:spcAft>
              <a:spcPct val="35000"/>
            </a:spcAft>
          </a:pPr>
          <a:r>
            <a:rPr lang="fr-FR" sz="1800" kern="1200" dirty="0" smtClean="0"/>
            <a:t>4. Loi Galland (1996)</a:t>
          </a:r>
          <a:endParaRPr lang="fr-FR" sz="1800" kern="1200" dirty="0"/>
        </a:p>
      </dsp:txBody>
      <dsp:txXfrm>
        <a:off x="358950" y="3544980"/>
        <a:ext cx="4610276" cy="479482"/>
      </dsp:txXfrm>
    </dsp:sp>
    <dsp:sp modelId="{3C71B8E9-4BFA-4C00-B233-01D65785918A}">
      <dsp:nvSpPr>
        <dsp:cNvPr id="0" name=""/>
        <dsp:cNvSpPr/>
      </dsp:nvSpPr>
      <dsp:spPr>
        <a:xfrm>
          <a:off x="0" y="4913051"/>
          <a:ext cx="6660220" cy="453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BD6D6509-6836-4FD9-B48F-70DA4C46CD4E}">
      <dsp:nvSpPr>
        <dsp:cNvPr id="0" name=""/>
        <dsp:cNvSpPr/>
      </dsp:nvSpPr>
      <dsp:spPr>
        <a:xfrm>
          <a:off x="333011" y="4647371"/>
          <a:ext cx="4662154" cy="5313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6218" tIns="0" rIns="176218" bIns="0" numCol="1" spcCol="1270" anchor="ctr" anchorCtr="0">
          <a:noAutofit/>
        </a:bodyPr>
        <a:lstStyle/>
        <a:p>
          <a:pPr lvl="0" algn="l" defTabSz="800100">
            <a:lnSpc>
              <a:spcPct val="90000"/>
            </a:lnSpc>
            <a:spcBef>
              <a:spcPct val="0"/>
            </a:spcBef>
            <a:spcAft>
              <a:spcPct val="35000"/>
            </a:spcAft>
          </a:pPr>
          <a:r>
            <a:rPr lang="fr-FR" sz="1800" kern="1200" dirty="0" smtClean="0"/>
            <a:t>5. LME (2008)</a:t>
          </a:r>
          <a:endParaRPr lang="fr-FR" sz="1800" kern="1200" dirty="0"/>
        </a:p>
      </dsp:txBody>
      <dsp:txXfrm>
        <a:off x="358950" y="4673310"/>
        <a:ext cx="4610276"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7FD772-1F9D-4D62-94EE-937B1BE325A7}">
      <dsp:nvSpPr>
        <dsp:cNvPr id="0" name=""/>
        <dsp:cNvSpPr/>
      </dsp:nvSpPr>
      <dsp:spPr>
        <a:xfrm>
          <a:off x="0" y="0"/>
          <a:ext cx="6096000" cy="1375833"/>
        </a:xfrm>
        <a:prstGeom prst="roundRect">
          <a:avLst>
            <a:gd name="adj" fmla="val 10000"/>
          </a:avLst>
        </a:prstGeom>
        <a:solidFill>
          <a:schemeClr val="accent6">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fr-FR" sz="3800" kern="1200" dirty="0" smtClean="0"/>
            <a:t>Délais de paiement</a:t>
          </a:r>
          <a:endParaRPr lang="fr-FR" sz="3800" kern="1200" dirty="0"/>
        </a:p>
      </dsp:txBody>
      <dsp:txXfrm>
        <a:off x="1356783" y="0"/>
        <a:ext cx="4739216" cy="1375833"/>
      </dsp:txXfrm>
    </dsp:sp>
    <dsp:sp modelId="{19AD47F8-7978-4944-82F5-5E56BD5A6F5E}">
      <dsp:nvSpPr>
        <dsp:cNvPr id="0" name=""/>
        <dsp:cNvSpPr/>
      </dsp:nvSpPr>
      <dsp:spPr>
        <a:xfrm>
          <a:off x="137583" y="137583"/>
          <a:ext cx="1219200" cy="1100666"/>
        </a:xfrm>
        <a:prstGeom prst="roundRect">
          <a:avLst>
            <a:gd name="adj" fmla="val 10000"/>
          </a:avLst>
        </a:prstGeom>
        <a:solidFill>
          <a:schemeClr val="accent6">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0161DE3-7962-4402-8B80-AC048F2DFF45}">
      <dsp:nvSpPr>
        <dsp:cNvPr id="0" name=""/>
        <dsp:cNvSpPr/>
      </dsp:nvSpPr>
      <dsp:spPr>
        <a:xfrm>
          <a:off x="0" y="1513416"/>
          <a:ext cx="6096000" cy="1375833"/>
        </a:xfrm>
        <a:prstGeom prst="roundRect">
          <a:avLst>
            <a:gd name="adj" fmla="val 10000"/>
          </a:avLst>
        </a:prstGeom>
        <a:solidFill>
          <a:schemeClr val="accent6">
            <a:shade val="80000"/>
            <a:hueOff val="-64354"/>
            <a:satOff val="1008"/>
            <a:lumOff val="106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fr-FR" sz="3800" kern="1200" dirty="0" smtClean="0"/>
            <a:t>Ouvertures de magasin</a:t>
          </a:r>
          <a:endParaRPr lang="fr-FR" sz="3800" kern="1200" dirty="0"/>
        </a:p>
      </dsp:txBody>
      <dsp:txXfrm>
        <a:off x="1356783" y="1513416"/>
        <a:ext cx="4739216" cy="1375833"/>
      </dsp:txXfrm>
    </dsp:sp>
    <dsp:sp modelId="{A32C11E6-9922-4A45-857B-DB98F2BBDDB2}">
      <dsp:nvSpPr>
        <dsp:cNvPr id="0" name=""/>
        <dsp:cNvSpPr/>
      </dsp:nvSpPr>
      <dsp:spPr>
        <a:xfrm>
          <a:off x="137583" y="1651000"/>
          <a:ext cx="1219200" cy="1100666"/>
        </a:xfrm>
        <a:prstGeom prst="roundRect">
          <a:avLst>
            <a:gd name="adj" fmla="val 10000"/>
          </a:avLst>
        </a:prstGeom>
        <a:solidFill>
          <a:schemeClr val="accent6">
            <a:tint val="50000"/>
            <a:hueOff val="-20118"/>
            <a:satOff val="-946"/>
            <a:lumOff val="5111"/>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502B164-AF67-4068-8130-B90E6D499AFF}">
      <dsp:nvSpPr>
        <dsp:cNvPr id="0" name=""/>
        <dsp:cNvSpPr/>
      </dsp:nvSpPr>
      <dsp:spPr>
        <a:xfrm>
          <a:off x="0" y="3026833"/>
          <a:ext cx="6096000" cy="1375833"/>
        </a:xfrm>
        <a:prstGeom prst="roundRect">
          <a:avLst>
            <a:gd name="adj" fmla="val 10000"/>
          </a:avLst>
        </a:prstGeom>
        <a:solidFill>
          <a:schemeClr val="accent6">
            <a:shade val="80000"/>
            <a:hueOff val="-128708"/>
            <a:satOff val="2016"/>
            <a:lumOff val="2122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fr-FR" sz="3800" kern="1200" dirty="0" smtClean="0"/>
            <a:t>Incitation à la baisse des prix</a:t>
          </a:r>
          <a:endParaRPr lang="fr-FR" sz="3800" kern="1200" dirty="0"/>
        </a:p>
      </dsp:txBody>
      <dsp:txXfrm>
        <a:off x="1356783" y="3026833"/>
        <a:ext cx="4739216" cy="1375833"/>
      </dsp:txXfrm>
    </dsp:sp>
    <dsp:sp modelId="{D87FB16C-0A8D-454A-8AA5-0AC0451D23A4}">
      <dsp:nvSpPr>
        <dsp:cNvPr id="0" name=""/>
        <dsp:cNvSpPr/>
      </dsp:nvSpPr>
      <dsp:spPr>
        <a:xfrm>
          <a:off x="137583" y="3164416"/>
          <a:ext cx="1219200" cy="1100666"/>
        </a:xfrm>
        <a:prstGeom prst="roundRect">
          <a:avLst>
            <a:gd name="adj" fmla="val 10000"/>
          </a:avLst>
        </a:prstGeom>
        <a:solidFill>
          <a:schemeClr val="accent6">
            <a:tint val="50000"/>
            <a:hueOff val="-40236"/>
            <a:satOff val="-1893"/>
            <a:lumOff val="10223"/>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58" tIns="45729" rIns="91458" bIns="45729" numCol="1" anchor="t" anchorCtr="0" compatLnSpc="1">
            <a:prstTxWarp prst="textNoShape">
              <a:avLst/>
            </a:prstTxWarp>
          </a:bodyPr>
          <a:lstStyle>
            <a:lvl1pPr>
              <a:defRPr sz="1200">
                <a:latin typeface="Arial" charset="0"/>
                <a:ea typeface="+mn-ea"/>
              </a:defRPr>
            </a:lvl1pPr>
          </a:lstStyle>
          <a:p>
            <a:pPr>
              <a:defRPr/>
            </a:pPr>
            <a:endParaRPr lang="fr-FR"/>
          </a:p>
        </p:txBody>
      </p:sp>
      <p:sp>
        <p:nvSpPr>
          <p:cNvPr id="4403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458" tIns="45729" rIns="91458" bIns="45729" numCol="1" anchor="t" anchorCtr="0" compatLnSpc="1">
            <a:prstTxWarp prst="textNoShape">
              <a:avLst/>
            </a:prstTxWarp>
          </a:bodyPr>
          <a:lstStyle>
            <a:lvl1pPr algn="r">
              <a:defRPr sz="1200">
                <a:latin typeface="Arial" charset="0"/>
                <a:ea typeface="+mn-ea"/>
              </a:defRPr>
            </a:lvl1pPr>
          </a:lstStyle>
          <a:p>
            <a:pPr>
              <a:defRPr/>
            </a:pPr>
            <a:endParaRPr lang="fr-FR"/>
          </a:p>
        </p:txBody>
      </p:sp>
      <p:sp>
        <p:nvSpPr>
          <p:cNvPr id="39940" name="Rectangle 4"/>
          <p:cNvSpPr>
            <a:spLocks noGrp="1" noRot="1" noChangeAspect="1" noChangeArrowheads="1" noTextEdit="1"/>
          </p:cNvSpPr>
          <p:nvPr>
            <p:ph type="sldImg" idx="2"/>
          </p:nvPr>
        </p:nvSpPr>
        <p:spPr bwMode="auto">
          <a:xfrm>
            <a:off x="915988" y="744538"/>
            <a:ext cx="4967287"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7" name="Rectangle 5"/>
          <p:cNvSpPr>
            <a:spLocks noGrp="1" noChangeArrowheads="1"/>
          </p:cNvSpPr>
          <p:nvPr>
            <p:ph type="body" sz="quarter" idx="3"/>
          </p:nvPr>
        </p:nvSpPr>
        <p:spPr bwMode="auto">
          <a:xfrm>
            <a:off x="679450" y="4716463"/>
            <a:ext cx="5440363" cy="4468812"/>
          </a:xfrm>
          <a:prstGeom prst="rect">
            <a:avLst/>
          </a:prstGeom>
          <a:noFill/>
          <a:ln w="9525">
            <a:noFill/>
            <a:miter lim="800000"/>
            <a:headEnd/>
            <a:tailEnd/>
          </a:ln>
          <a:effectLst/>
        </p:spPr>
        <p:txBody>
          <a:bodyPr vert="horz" wrap="square" lIns="91458" tIns="45729" rIns="91458" bIns="45729"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4038"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a:effectLst/>
        </p:spPr>
        <p:txBody>
          <a:bodyPr vert="horz" wrap="square" lIns="91458" tIns="45729" rIns="91458" bIns="45729" numCol="1" anchor="b" anchorCtr="0" compatLnSpc="1">
            <a:prstTxWarp prst="textNoShape">
              <a:avLst/>
            </a:prstTxWarp>
          </a:bodyPr>
          <a:lstStyle>
            <a:lvl1pPr>
              <a:defRPr sz="1200">
                <a:latin typeface="Arial" charset="0"/>
                <a:ea typeface="+mn-ea"/>
              </a:defRPr>
            </a:lvl1pPr>
          </a:lstStyle>
          <a:p>
            <a:pPr>
              <a:defRPr/>
            </a:pPr>
            <a:endParaRPr lang="fr-FR"/>
          </a:p>
        </p:txBody>
      </p:sp>
      <p:sp>
        <p:nvSpPr>
          <p:cNvPr id="44039"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a:effectLst/>
        </p:spPr>
        <p:txBody>
          <a:bodyPr vert="horz" wrap="square" lIns="91458" tIns="45729" rIns="91458" bIns="45729" numCol="1" anchor="b" anchorCtr="0" compatLnSpc="1">
            <a:prstTxWarp prst="textNoShape">
              <a:avLst/>
            </a:prstTxWarp>
          </a:bodyPr>
          <a:lstStyle>
            <a:lvl1pPr algn="r">
              <a:defRPr sz="1200"/>
            </a:lvl1pPr>
          </a:lstStyle>
          <a:p>
            <a:fld id="{35452D26-C969-704C-9C09-FFC2BC3E0D57}" type="slidenum">
              <a:rPr lang="fr-FR"/>
              <a:pPr/>
              <a:t>‹#›</a:t>
            </a:fld>
            <a:endParaRPr lang="fr-FR"/>
          </a:p>
        </p:txBody>
      </p:sp>
    </p:spTree>
    <p:extLst>
      <p:ext uri="{BB962C8B-B14F-4D97-AF65-F5344CB8AC3E}">
        <p14:creationId xmlns:p14="http://schemas.microsoft.com/office/powerpoint/2010/main" val="25187398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a:xfrm>
            <a:off x="917575" y="744538"/>
            <a:ext cx="4964113" cy="3724275"/>
          </a:xfrm>
          <a:ln/>
        </p:spPr>
      </p:sp>
      <p:sp>
        <p:nvSpPr>
          <p:cNvPr id="4096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t>76,6 Mds € en HM+SM</a:t>
            </a:r>
          </a:p>
          <a:p>
            <a:r>
              <a:rPr lang="fr-FR"/>
              <a:t>Une situation 2011 en CA qui masque une réalité différente versus années d</a:t>
            </a:r>
            <a:r>
              <a:rPr lang="ja-JP" altLang="fr-FR"/>
              <a:t>’</a:t>
            </a:r>
            <a:r>
              <a:rPr lang="fr-FR"/>
              <a:t>avant </a:t>
            </a:r>
          </a:p>
          <a:p>
            <a:r>
              <a:rPr lang="fr-FR" b="1"/>
              <a:t>Ralentissement net de la croissance volume en 2011 </a:t>
            </a:r>
          </a:p>
        </p:txBody>
      </p:sp>
      <p:sp>
        <p:nvSpPr>
          <p:cNvPr id="4096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ED02617-AC4A-4748-BC0A-8661F421377E}" type="slidenum">
              <a:rPr lang="fr-FR"/>
              <a:pPr eaLnBrk="1" hangingPunct="1"/>
              <a:t>4</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246A51F-E02D-EB4D-AF3D-90A3D0619C6C}" type="slidenum">
              <a:rPr lang="fr-FR"/>
              <a:pPr eaLnBrk="1" hangingPunct="1"/>
              <a:t>7</a:t>
            </a:fld>
            <a:endParaRPr lang="fr-FR"/>
          </a:p>
        </p:txBody>
      </p:sp>
      <p:sp>
        <p:nvSpPr>
          <p:cNvPr id="41987" name="Rectangle 2"/>
          <p:cNvSpPr>
            <a:spLocks noGrp="1" noRot="1" noChangeAspect="1" noChangeArrowheads="1" noTextEdit="1"/>
          </p:cNvSpPr>
          <p:nvPr>
            <p:ph type="sldImg"/>
          </p:nvPr>
        </p:nvSpPr>
        <p:spPr>
          <a:xfrm>
            <a:off x="922338" y="744538"/>
            <a:ext cx="4962525" cy="3722687"/>
          </a:xfrm>
          <a:ln/>
        </p:spPr>
      </p:sp>
      <p:sp>
        <p:nvSpPr>
          <p:cNvPr id="41988" name="Rectangle 3"/>
          <p:cNvSpPr>
            <a:spLocks noGrp="1" noChangeArrowheads="1"/>
          </p:cNvSpPr>
          <p:nvPr>
            <p:ph type="body" idx="1"/>
          </p:nvPr>
        </p:nvSpPr>
        <p:spPr>
          <a:xfrm>
            <a:off x="261938" y="4718050"/>
            <a:ext cx="6273800" cy="5232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t>    * </a:t>
            </a:r>
            <a:r>
              <a:rPr lang="fr-FR"/>
              <a:t>PGC : produits de grande consommation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7"/>
          <p:cNvSpPr txBox="1">
            <a:spLocks noGrp="1" noChangeArrowheads="1"/>
          </p:cNvSpPr>
          <p:nvPr/>
        </p:nvSpPr>
        <p:spPr bwMode="auto">
          <a:xfrm>
            <a:off x="3851275" y="9431338"/>
            <a:ext cx="2946400" cy="496887"/>
          </a:xfrm>
          <a:prstGeom prst="rect">
            <a:avLst/>
          </a:prstGeom>
          <a:noFill/>
          <a:ln>
            <a:miter lim="800000"/>
            <a:headEnd/>
            <a:tailEnd/>
          </a:ln>
        </p:spPr>
        <p:txBody>
          <a:bodyPr lIns="91449" tIns="45725" rIns="91449" bIns="45725"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77E0C53A-48A6-D645-954A-EDA729D4E258}" type="slidenum">
              <a:rPr lang="fr-FR" sz="1200">
                <a:latin typeface="Calibri" charset="0"/>
              </a:rPr>
              <a:pPr algn="r" eaLnBrk="1" hangingPunct="1"/>
              <a:t>9</a:t>
            </a:fld>
            <a:endParaRPr lang="fr-FR" sz="1200">
              <a:latin typeface="Calibri" charset="0"/>
            </a:endParaRPr>
          </a:p>
        </p:txBody>
      </p:sp>
      <p:sp>
        <p:nvSpPr>
          <p:cNvPr id="43011" name="Rectangle 2"/>
          <p:cNvSpPr>
            <a:spLocks noGrp="1" noRot="1" noChangeAspect="1" noChangeArrowheads="1" noTextEdit="1"/>
          </p:cNvSpPr>
          <p:nvPr>
            <p:ph type="sldImg"/>
          </p:nvPr>
        </p:nvSpPr>
        <p:spPr>
          <a:xfrm>
            <a:off x="917575" y="744538"/>
            <a:ext cx="4965700" cy="3724275"/>
          </a:xfrm>
          <a:ln/>
        </p:spPr>
      </p:sp>
      <p:sp>
        <p:nvSpPr>
          <p:cNvPr id="43012" name="Rectangle 3"/>
          <p:cNvSpPr>
            <a:spLocks noGrp="1" noChangeArrowheads="1"/>
          </p:cNvSpPr>
          <p:nvPr>
            <p:ph type="body" idx="1"/>
          </p:nvPr>
        </p:nvSpPr>
        <p:spPr>
          <a:xfrm>
            <a:off x="681038" y="4716463"/>
            <a:ext cx="5438775" cy="446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a:xfrm>
            <a:off x="917575" y="744538"/>
            <a:ext cx="4964113" cy="3724275"/>
          </a:xfrm>
          <a:ln/>
        </p:spPr>
      </p:sp>
      <p:sp>
        <p:nvSpPr>
          <p:cNvPr id="4403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4403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5754C59-55F8-3742-86F1-A731FE0EAEA0}" type="slidenum">
              <a:rPr lang="fr-FR"/>
              <a:pPr eaLnBrk="1" hangingPunct="1"/>
              <a:t>25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a:xfrm>
            <a:off x="917575" y="744538"/>
            <a:ext cx="4964113" cy="3724275"/>
          </a:xfrm>
          <a:ln/>
        </p:spPr>
      </p:sp>
      <p:sp>
        <p:nvSpPr>
          <p:cNvPr id="4505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4506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011EC86-B42F-C449-8171-8F13ECD5ED00}" type="slidenum">
              <a:rPr lang="fr-FR"/>
              <a:pPr eaLnBrk="1" hangingPunct="1"/>
              <a:t>26</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defRPr>
                <a:solidFill>
                  <a:schemeClr val="tx1"/>
                </a:solidFill>
                <a:latin typeface="Arial" charset="0"/>
                <a:ea typeface="ＭＳ Ｐゴシック" charset="0"/>
              </a:defRPr>
            </a:lvl1pPr>
            <a:lvl2pPr marL="742950" indent="-285750" defTabSz="952500" eaLnBrk="0" hangingPunct="0">
              <a:defRPr>
                <a:solidFill>
                  <a:schemeClr val="tx1"/>
                </a:solidFill>
                <a:latin typeface="Arial" charset="0"/>
                <a:ea typeface="ＭＳ Ｐゴシック" charset="0"/>
              </a:defRPr>
            </a:lvl2pPr>
            <a:lvl3pPr marL="1143000" indent="-228600" defTabSz="952500" eaLnBrk="0" hangingPunct="0">
              <a:defRPr>
                <a:solidFill>
                  <a:schemeClr val="tx1"/>
                </a:solidFill>
                <a:latin typeface="Arial" charset="0"/>
                <a:ea typeface="ＭＳ Ｐゴシック" charset="0"/>
              </a:defRPr>
            </a:lvl3pPr>
            <a:lvl4pPr marL="1600200" indent="-228600" defTabSz="952500" eaLnBrk="0" hangingPunct="0">
              <a:defRPr>
                <a:solidFill>
                  <a:schemeClr val="tx1"/>
                </a:solidFill>
                <a:latin typeface="Arial" charset="0"/>
                <a:ea typeface="ＭＳ Ｐゴシック" charset="0"/>
              </a:defRPr>
            </a:lvl4pPr>
            <a:lvl5pPr marL="2057400" indent="-228600" defTabSz="952500" eaLnBrk="0" hangingPunct="0">
              <a:defRPr>
                <a:solidFill>
                  <a:schemeClr val="tx1"/>
                </a:solidFill>
                <a:latin typeface="Arial" charset="0"/>
                <a:ea typeface="ＭＳ Ｐゴシック" charset="0"/>
              </a:defRPr>
            </a:lvl5pPr>
            <a:lvl6pPr marL="2514600" indent="-228600" defTabSz="952500" eaLnBrk="0" fontAlgn="base" hangingPunct="0">
              <a:spcBef>
                <a:spcPct val="0"/>
              </a:spcBef>
              <a:spcAft>
                <a:spcPct val="0"/>
              </a:spcAft>
              <a:defRPr>
                <a:solidFill>
                  <a:schemeClr val="tx1"/>
                </a:solidFill>
                <a:latin typeface="Arial" charset="0"/>
                <a:ea typeface="ＭＳ Ｐゴシック" charset="0"/>
              </a:defRPr>
            </a:lvl6pPr>
            <a:lvl7pPr marL="2971800" indent="-228600" defTabSz="952500" eaLnBrk="0" fontAlgn="base" hangingPunct="0">
              <a:spcBef>
                <a:spcPct val="0"/>
              </a:spcBef>
              <a:spcAft>
                <a:spcPct val="0"/>
              </a:spcAft>
              <a:defRPr>
                <a:solidFill>
                  <a:schemeClr val="tx1"/>
                </a:solidFill>
                <a:latin typeface="Arial" charset="0"/>
                <a:ea typeface="ＭＳ Ｐゴシック" charset="0"/>
              </a:defRPr>
            </a:lvl7pPr>
            <a:lvl8pPr marL="3429000" indent="-228600" defTabSz="952500" eaLnBrk="0" fontAlgn="base" hangingPunct="0">
              <a:spcBef>
                <a:spcPct val="0"/>
              </a:spcBef>
              <a:spcAft>
                <a:spcPct val="0"/>
              </a:spcAft>
              <a:defRPr>
                <a:solidFill>
                  <a:schemeClr val="tx1"/>
                </a:solidFill>
                <a:latin typeface="Arial" charset="0"/>
                <a:ea typeface="ＭＳ Ｐゴシック" charset="0"/>
              </a:defRPr>
            </a:lvl8pPr>
            <a:lvl9pPr marL="3886200" indent="-228600" defTabSz="9525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A3DCF12-C64A-0345-A269-014A1A1213DB}" type="slidenum">
              <a:rPr lang="fr-FR"/>
              <a:pPr eaLnBrk="1" hangingPunct="1"/>
              <a:t>28</a:t>
            </a:fld>
            <a:endParaRPr lang="fr-FR"/>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t>Le gouvernement a pris le temps de consulter de nombreux représentants de l</a:t>
            </a:r>
            <a:r>
              <a:rPr lang="ja-JP" altLang="fr-FR"/>
              <a:t>’</a:t>
            </a:r>
            <a:r>
              <a:rPr lang="fr-FR"/>
              <a:t>ensemble des secteurs concernés par cette réforme entre septembre 2004 et Mars 2005.</a:t>
            </a:r>
          </a:p>
          <a:p>
            <a:pPr eaLnBrk="1" hangingPunct="1"/>
            <a:endParaRPr lang="fr-FR"/>
          </a:p>
        </p:txBody>
      </p:sp>
      <p:sp>
        <p:nvSpPr>
          <p:cNvPr id="46085" name="Espace réservé du pied de page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a:t>Vendredi 1er octobre 2010</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37E28EB0-4627-B94E-A670-2CD2468E31B3}" type="slidenum">
              <a:rPr lang="fr-FR"/>
              <a:pPr/>
              <a:t>‹#›</a:t>
            </a:fld>
            <a:endParaRPr lang="fr-FR"/>
          </a:p>
        </p:txBody>
      </p:sp>
    </p:spTree>
    <p:extLst>
      <p:ext uri="{BB962C8B-B14F-4D97-AF65-F5344CB8AC3E}">
        <p14:creationId xmlns:p14="http://schemas.microsoft.com/office/powerpoint/2010/main" val="1620410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71BE7B86-7365-7B45-AFEF-D2AD4CEA1508}" type="slidenum">
              <a:rPr lang="fr-FR"/>
              <a:pPr/>
              <a:t>‹#›</a:t>
            </a:fld>
            <a:endParaRPr lang="fr-FR"/>
          </a:p>
        </p:txBody>
      </p:sp>
    </p:spTree>
    <p:extLst>
      <p:ext uri="{BB962C8B-B14F-4D97-AF65-F5344CB8AC3E}">
        <p14:creationId xmlns:p14="http://schemas.microsoft.com/office/powerpoint/2010/main" val="4111037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C2C8A67A-7E95-DA43-BAD0-48A128B48B12}" type="slidenum">
              <a:rPr lang="fr-FR"/>
              <a:pPr/>
              <a:t>‹#›</a:t>
            </a:fld>
            <a:endParaRPr lang="fr-FR"/>
          </a:p>
        </p:txBody>
      </p:sp>
    </p:spTree>
    <p:extLst>
      <p:ext uri="{BB962C8B-B14F-4D97-AF65-F5344CB8AC3E}">
        <p14:creationId xmlns:p14="http://schemas.microsoft.com/office/powerpoint/2010/main" val="547992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0F00435F-7C67-AD46-8DC6-CCABC6BCDEC3}" type="slidenum">
              <a:rPr lang="fr-FR"/>
              <a:pPr/>
              <a:t>‹#›</a:t>
            </a:fld>
            <a:endParaRPr lang="fr-FR"/>
          </a:p>
        </p:txBody>
      </p:sp>
    </p:spTree>
    <p:extLst>
      <p:ext uri="{BB962C8B-B14F-4D97-AF65-F5344CB8AC3E}">
        <p14:creationId xmlns:p14="http://schemas.microsoft.com/office/powerpoint/2010/main" val="3617994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solidFill>
                  <a:schemeClr val="tx1"/>
                </a:solidFill>
              </a:defRPr>
            </a:lvl1pPr>
          </a:lstStyle>
          <a:p>
            <a:r>
              <a:rPr lang="fr-FR" dirty="0" smtClean="0"/>
              <a:t>Cliquez pour modifier le style du titre</a:t>
            </a:r>
            <a:endParaRPr lang="fr-FR" dirty="0"/>
          </a:p>
        </p:txBody>
      </p:sp>
      <p:sp>
        <p:nvSpPr>
          <p:cNvPr id="3" name="Espace réservé du graphique 2"/>
          <p:cNvSpPr>
            <a:spLocks noGrp="1"/>
          </p:cNvSpPr>
          <p:nvPr>
            <p:ph type="chart" idx="1"/>
          </p:nvPr>
        </p:nvSpPr>
        <p:spPr>
          <a:xfrm>
            <a:off x="457200" y="1600200"/>
            <a:ext cx="8229600" cy="4525963"/>
          </a:xfrm>
        </p:spPr>
        <p:txBody>
          <a:bodyPr/>
          <a:lstStyle/>
          <a:p>
            <a:pPr lvl="0"/>
            <a:endParaRPr lang="fr-FR" noProof="0" smtClean="0"/>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a:xfrm>
            <a:off x="6553200" y="6245225"/>
            <a:ext cx="2133600" cy="476250"/>
          </a:xfrm>
        </p:spPr>
        <p:txBody>
          <a:bodyPr/>
          <a:lstStyle>
            <a:lvl1pPr>
              <a:defRPr/>
            </a:lvl1pPr>
          </a:lstStyle>
          <a:p>
            <a:fld id="{8DA553C9-F820-F34E-9937-FCAA77499713}" type="slidenum">
              <a:rPr lang="fr-FR"/>
              <a:pPr/>
              <a:t>‹#›</a:t>
            </a:fld>
            <a:endParaRPr lang="fr-FR"/>
          </a:p>
        </p:txBody>
      </p:sp>
    </p:spTree>
    <p:extLst>
      <p:ext uri="{BB962C8B-B14F-4D97-AF65-F5344CB8AC3E}">
        <p14:creationId xmlns:p14="http://schemas.microsoft.com/office/powerpoint/2010/main" val="195965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0" y="188913"/>
            <a:ext cx="9144000" cy="954087"/>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457200" y="1600200"/>
            <a:ext cx="8229600" cy="4525963"/>
          </a:xfrm>
        </p:spPr>
        <p:txBody>
          <a:bodyPr/>
          <a:lstStyle/>
          <a:p>
            <a:pPr lvl="0"/>
            <a:endParaRPr lang="fr-FR" noProof="0"/>
          </a:p>
        </p:txBody>
      </p:sp>
    </p:spTree>
    <p:extLst>
      <p:ext uri="{BB962C8B-B14F-4D97-AF65-F5344CB8AC3E}">
        <p14:creationId xmlns:p14="http://schemas.microsoft.com/office/powerpoint/2010/main" val="1094011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pic>
        <p:nvPicPr>
          <p:cNvPr id="2" name="Picture 5" descr="wave6.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 y="5686425"/>
            <a:ext cx="9193213"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8 Rectángulo"/>
          <p:cNvSpPr>
            <a:spLocks noChangeArrowheads="1"/>
          </p:cNvSpPr>
          <p:nvPr userDrawn="1"/>
        </p:nvSpPr>
        <p:spPr bwMode="auto">
          <a:xfrm>
            <a:off x="2465388" y="6627813"/>
            <a:ext cx="42148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r>
              <a:rPr lang="en-US" sz="900">
                <a:solidFill>
                  <a:srgbClr val="FFFFFF"/>
                </a:solidFill>
                <a:latin typeface="Calibri" charset="0"/>
                <a:ea typeface="MS PGothic" charset="0"/>
                <a:cs typeface="MS PGothic" charset="0"/>
              </a:rPr>
              <a:t>© Europanel GIE 2012 powered by GfK Panel Services and Kantar Worldpanel</a:t>
            </a:r>
            <a:endParaRPr lang="en-GB" sz="900">
              <a:solidFill>
                <a:srgbClr val="FFFFFF"/>
              </a:solidFill>
              <a:latin typeface="Calibri" charset="0"/>
              <a:ea typeface="MS PGothic" charset="0"/>
              <a:cs typeface="MS PGothic" charset="0"/>
            </a:endParaRPr>
          </a:p>
        </p:txBody>
      </p:sp>
      <p:pic>
        <p:nvPicPr>
          <p:cNvPr id="4"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5900" y="6350000"/>
            <a:ext cx="7969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5 Marcador de número de diapositiva"/>
          <p:cNvSpPr>
            <a:spLocks noGrp="1"/>
          </p:cNvSpPr>
          <p:nvPr>
            <p:ph type="sldNum" sz="quarter" idx="10"/>
          </p:nvPr>
        </p:nvSpPr>
        <p:spPr>
          <a:xfrm>
            <a:off x="3797300" y="6342063"/>
            <a:ext cx="2311400" cy="365125"/>
          </a:xfrm>
        </p:spPr>
        <p:txBody>
          <a:bodyPr/>
          <a:lstStyle>
            <a:lvl1pPr algn="ctr">
              <a:defRPr>
                <a:solidFill>
                  <a:srgbClr val="FFFFFF"/>
                </a:solidFill>
              </a:defRPr>
            </a:lvl1pPr>
          </a:lstStyle>
          <a:p>
            <a:fld id="{5D6AC3F2-3D91-0E4B-B2FC-A18C22EA650B}" type="slidenum">
              <a:rPr lang="en-GB"/>
              <a:pPr/>
              <a:t>‹#›</a:t>
            </a:fld>
            <a:endParaRPr lang="en-GB"/>
          </a:p>
        </p:txBody>
      </p:sp>
    </p:spTree>
    <p:extLst>
      <p:ext uri="{BB962C8B-B14F-4D97-AF65-F5344CB8AC3E}">
        <p14:creationId xmlns:p14="http://schemas.microsoft.com/office/powerpoint/2010/main" val="698327872"/>
      </p:ext>
    </p:extLst>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90550" y="274638"/>
            <a:ext cx="7918450" cy="601662"/>
          </a:xfrm>
        </p:spPr>
        <p:txBody>
          <a:bodyPr/>
          <a:lstStyle/>
          <a:p>
            <a:r>
              <a:rPr lang="en-AU" smtClean="0"/>
              <a:t>Click to edit Master title style</a:t>
            </a:r>
            <a:endParaRPr lang="en-US"/>
          </a:p>
        </p:txBody>
      </p:sp>
      <p:sp>
        <p:nvSpPr>
          <p:cNvPr id="3" name="Text Placeholder 2"/>
          <p:cNvSpPr>
            <a:spLocks noGrp="1"/>
          </p:cNvSpPr>
          <p:nvPr>
            <p:ph type="body" sz="half" idx="1"/>
          </p:nvPr>
        </p:nvSpPr>
        <p:spPr>
          <a:xfrm>
            <a:off x="582613" y="1125538"/>
            <a:ext cx="4019550" cy="4427537"/>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hart Placeholder 3"/>
          <p:cNvSpPr>
            <a:spLocks noGrp="1"/>
          </p:cNvSpPr>
          <p:nvPr>
            <p:ph type="chart" sz="half" idx="2"/>
          </p:nvPr>
        </p:nvSpPr>
        <p:spPr>
          <a:xfrm>
            <a:off x="4754563" y="1125538"/>
            <a:ext cx="4019550" cy="4427537"/>
          </a:xfrm>
        </p:spPr>
        <p:txBody>
          <a:bodyPr/>
          <a:lstStyle/>
          <a:p>
            <a:pPr lvl="0"/>
            <a:endParaRPr lang="en-US" noProof="0"/>
          </a:p>
        </p:txBody>
      </p:sp>
      <p:sp>
        <p:nvSpPr>
          <p:cNvPr id="5" name="Rectangle 10"/>
          <p:cNvSpPr>
            <a:spLocks noGrp="1" noChangeArrowheads="1"/>
          </p:cNvSpPr>
          <p:nvPr>
            <p:ph type="ftr" sz="quarter" idx="10"/>
          </p:nvPr>
        </p:nvSpPr>
        <p:spPr/>
        <p:txBody>
          <a:bodyPr/>
          <a:lstStyle>
            <a:lvl1pPr>
              <a:defRPr>
                <a:ea typeface="ＭＳ Ｐゴシック" charset="0"/>
              </a:defRPr>
            </a:lvl1pPr>
          </a:lstStyle>
          <a:p>
            <a:r>
              <a:rPr lang="en-US"/>
              <a:t>Conférence LSA 2012</a:t>
            </a:r>
          </a:p>
        </p:txBody>
      </p:sp>
    </p:spTree>
    <p:extLst>
      <p:ext uri="{BB962C8B-B14F-4D97-AF65-F5344CB8AC3E}">
        <p14:creationId xmlns:p14="http://schemas.microsoft.com/office/powerpoint/2010/main" val="3114334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fld id="{25CFEE44-0633-D843-9A34-450D5E1DC4F2}" type="slidenum">
              <a:rPr lang="fr-FR"/>
              <a:pPr/>
              <a:t>‹#›</a:t>
            </a:fld>
            <a:endParaRPr lang="fr-FR"/>
          </a:p>
        </p:txBody>
      </p:sp>
    </p:spTree>
    <p:extLst>
      <p:ext uri="{BB962C8B-B14F-4D97-AF65-F5344CB8AC3E}">
        <p14:creationId xmlns:p14="http://schemas.microsoft.com/office/powerpoint/2010/main" val="2859892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00E142F9-463D-FD4B-9A4E-616C8BCA668F}" type="slidenum">
              <a:rPr lang="fr-FR"/>
              <a:pPr/>
              <a:t>‹#›</a:t>
            </a:fld>
            <a:endParaRPr lang="fr-FR"/>
          </a:p>
        </p:txBody>
      </p:sp>
    </p:spTree>
    <p:extLst>
      <p:ext uri="{BB962C8B-B14F-4D97-AF65-F5344CB8AC3E}">
        <p14:creationId xmlns:p14="http://schemas.microsoft.com/office/powerpoint/2010/main" val="2736416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3DD151FD-695B-C94E-B47B-80E9282F684E}" type="slidenum">
              <a:rPr lang="fr-FR"/>
              <a:pPr/>
              <a:t>‹#›</a:t>
            </a:fld>
            <a:endParaRPr lang="fr-FR"/>
          </a:p>
        </p:txBody>
      </p:sp>
    </p:spTree>
    <p:extLst>
      <p:ext uri="{BB962C8B-B14F-4D97-AF65-F5344CB8AC3E}">
        <p14:creationId xmlns:p14="http://schemas.microsoft.com/office/powerpoint/2010/main" val="1432550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65B81885-195F-5241-AABA-BEA7427F38F2}" type="slidenum">
              <a:rPr lang="fr-FR"/>
              <a:pPr/>
              <a:t>‹#›</a:t>
            </a:fld>
            <a:endParaRPr lang="fr-FR"/>
          </a:p>
        </p:txBody>
      </p:sp>
    </p:spTree>
    <p:extLst>
      <p:ext uri="{BB962C8B-B14F-4D97-AF65-F5344CB8AC3E}">
        <p14:creationId xmlns:p14="http://schemas.microsoft.com/office/powerpoint/2010/main" val="2641026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fld id="{40C1E847-42CC-F842-B09A-8C5C909189A8}" type="slidenum">
              <a:rPr lang="fr-FR"/>
              <a:pPr/>
              <a:t>‹#›</a:t>
            </a:fld>
            <a:endParaRPr lang="fr-FR"/>
          </a:p>
        </p:txBody>
      </p:sp>
    </p:spTree>
    <p:extLst>
      <p:ext uri="{BB962C8B-B14F-4D97-AF65-F5344CB8AC3E}">
        <p14:creationId xmlns:p14="http://schemas.microsoft.com/office/powerpoint/2010/main" val="1737577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fld id="{51A48237-B762-494C-BDFD-073F45C33B68}" type="slidenum">
              <a:rPr lang="fr-FR"/>
              <a:pPr/>
              <a:t>‹#›</a:t>
            </a:fld>
            <a:endParaRPr lang="fr-FR"/>
          </a:p>
        </p:txBody>
      </p:sp>
    </p:spTree>
    <p:extLst>
      <p:ext uri="{BB962C8B-B14F-4D97-AF65-F5344CB8AC3E}">
        <p14:creationId xmlns:p14="http://schemas.microsoft.com/office/powerpoint/2010/main" val="3974742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fld id="{3A566763-DC00-3546-850A-0F487465C52A}" type="slidenum">
              <a:rPr lang="fr-FR"/>
              <a:pPr/>
              <a:t>‹#›</a:t>
            </a:fld>
            <a:endParaRPr lang="fr-FR"/>
          </a:p>
        </p:txBody>
      </p:sp>
    </p:spTree>
    <p:extLst>
      <p:ext uri="{BB962C8B-B14F-4D97-AF65-F5344CB8AC3E}">
        <p14:creationId xmlns:p14="http://schemas.microsoft.com/office/powerpoint/2010/main" val="3791790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A6EDB67A-F0B4-3941-8865-B643660DB7C1}" type="slidenum">
              <a:rPr lang="fr-FR"/>
              <a:pPr/>
              <a:t>‹#›</a:t>
            </a:fld>
            <a:endParaRPr lang="fr-FR"/>
          </a:p>
        </p:txBody>
      </p:sp>
    </p:spTree>
    <p:extLst>
      <p:ext uri="{BB962C8B-B14F-4D97-AF65-F5344CB8AC3E}">
        <p14:creationId xmlns:p14="http://schemas.microsoft.com/office/powerpoint/2010/main" val="10448323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defRPr>
            </a:lvl1pPr>
          </a:lstStyle>
          <a:p>
            <a:pPr>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defRPr>
            </a:lvl1pPr>
          </a:lstStyle>
          <a:p>
            <a:pPr>
              <a:defRPr/>
            </a:pPr>
            <a:endParaRPr lang="fr-FR"/>
          </a:p>
        </p:txBody>
      </p:sp>
      <p:sp>
        <p:nvSpPr>
          <p:cNvPr id="7" name="Rectangle 6"/>
          <p:cNvSpPr/>
          <p:nvPr/>
        </p:nvSpPr>
        <p:spPr>
          <a:xfrm>
            <a:off x="0" y="6643688"/>
            <a:ext cx="9144000" cy="2143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30" name="Rectangle 6"/>
          <p:cNvSpPr>
            <a:spLocks noGrp="1" noChangeArrowheads="1"/>
          </p:cNvSpPr>
          <p:nvPr>
            <p:ph type="sldNum" sz="quarter" idx="4"/>
          </p:nvPr>
        </p:nvSpPr>
        <p:spPr bwMode="auto">
          <a:xfrm>
            <a:off x="7081838" y="6524625"/>
            <a:ext cx="2133600"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100"/>
            </a:lvl1pPr>
          </a:lstStyle>
          <a:p>
            <a:fld id="{E7B9AB6A-6072-614A-B979-36CF40B5CD69}"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4444" r:id="rId1"/>
    <p:sldLayoutId id="2147484445" r:id="rId2"/>
    <p:sldLayoutId id="2147484446" r:id="rId3"/>
    <p:sldLayoutId id="2147484447" r:id="rId4"/>
    <p:sldLayoutId id="2147484448" r:id="rId5"/>
    <p:sldLayoutId id="2147484449" r:id="rId6"/>
    <p:sldLayoutId id="2147484450" r:id="rId7"/>
    <p:sldLayoutId id="2147484451" r:id="rId8"/>
    <p:sldLayoutId id="2147484452" r:id="rId9"/>
    <p:sldLayoutId id="2147484453" r:id="rId10"/>
    <p:sldLayoutId id="2147484454" r:id="rId11"/>
    <p:sldLayoutId id="2147484455" r:id="rId12"/>
    <p:sldLayoutId id="2147484456" r:id="rId13"/>
    <p:sldLayoutId id="2147484457" r:id="rId14"/>
    <p:sldLayoutId id="2147484458" r:id="rId15"/>
    <p:sldLayoutId id="2147484459" r:id="rId16"/>
  </p:sldLayoutIdLst>
  <p:hf hdr="0" ftr="0" dt="0"/>
  <p:txStyles>
    <p:titleStyle>
      <a:lvl1pPr algn="ctr" rtl="0" eaLnBrk="0" fontAlgn="base" hangingPunct="0">
        <a:spcBef>
          <a:spcPct val="0"/>
        </a:spcBef>
        <a:spcAft>
          <a:spcPct val="0"/>
        </a:spcAft>
        <a:defRPr sz="44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charset="0"/>
          <a:ea typeface="ＭＳ Ｐゴシック" charset="0"/>
        </a:defRPr>
      </a:lvl2pPr>
      <a:lvl3pPr algn="ctr" rtl="0" eaLnBrk="0" fontAlgn="base" hangingPunct="0">
        <a:spcBef>
          <a:spcPct val="0"/>
        </a:spcBef>
        <a:spcAft>
          <a:spcPct val="0"/>
        </a:spcAft>
        <a:defRPr sz="4400">
          <a:solidFill>
            <a:schemeClr val="tx1"/>
          </a:solidFill>
          <a:latin typeface="Arial" charset="0"/>
          <a:ea typeface="ＭＳ Ｐゴシック" charset="0"/>
        </a:defRPr>
      </a:lvl3pPr>
      <a:lvl4pPr algn="ctr" rtl="0" eaLnBrk="0" fontAlgn="base" hangingPunct="0">
        <a:spcBef>
          <a:spcPct val="0"/>
        </a:spcBef>
        <a:spcAft>
          <a:spcPct val="0"/>
        </a:spcAft>
        <a:defRPr sz="4400">
          <a:solidFill>
            <a:schemeClr val="tx1"/>
          </a:solidFill>
          <a:latin typeface="Arial" charset="0"/>
          <a:ea typeface="ＭＳ Ｐゴシック" charset="0"/>
        </a:defRPr>
      </a:lvl4pPr>
      <a:lvl5pPr algn="ctr" rtl="0" eaLnBrk="0" fontAlgn="base" hangingPunct="0">
        <a:spcBef>
          <a:spcPct val="0"/>
        </a:spcBef>
        <a:spcAft>
          <a:spcPct val="0"/>
        </a:spcAft>
        <a:defRPr sz="4400">
          <a:solidFill>
            <a:schemeClr val="tx1"/>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emf"/><Relationship Id="rId3" Type="http://schemas.openxmlformats.org/officeDocument/2006/relationships/image" Target="../media/image12.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emf"/><Relationship Id="rId3" Type="http://schemas.openxmlformats.org/officeDocument/2006/relationships/image" Target="../media/image1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emf"/><Relationship Id="rId3" Type="http://schemas.openxmlformats.org/officeDocument/2006/relationships/image" Target="../media/image19.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emf"/><Relationship Id="rId3" Type="http://schemas.openxmlformats.org/officeDocument/2006/relationships/image" Target="../media/image2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23.png"/><Relationship Id="rId9" Type="http://schemas.openxmlformats.org/officeDocument/2006/relationships/image" Target="../media/image24.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5.emf"/><Relationship Id="rId3" Type="http://schemas.openxmlformats.org/officeDocument/2006/relationships/image" Target="../media/image26.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descr="http://www.usinenouvelle.com/upload/visuels/fr/Image_d_article_zoom/2009-05-26T070631Z_01_APAE54P0JQX00_RTROPTP_3_OFRBS-FRANCE-MENAGES-CONSOMMATION-BS-20090526.JPG"/>
          <p:cNvPicPr>
            <a:picLocks noChangeAspect="1" noChangeArrowheads="1"/>
          </p:cNvPicPr>
          <p:nvPr/>
        </p:nvPicPr>
        <p:blipFill>
          <a:blip r:embed="rId2" cstate="print">
            <a:lum bright="85000" contrast="-70000"/>
          </a:blip>
          <a:srcRect/>
          <a:stretch>
            <a:fillRect/>
          </a:stretch>
        </p:blipFill>
        <p:spPr bwMode="auto">
          <a:xfrm>
            <a:off x="-33" y="-24"/>
            <a:ext cx="9033503" cy="3357586"/>
          </a:xfrm>
          <a:prstGeom prst="round2DiagRect">
            <a:avLst/>
          </a:prstGeom>
          <a:noFill/>
        </p:spPr>
      </p:pic>
      <p:sp>
        <p:nvSpPr>
          <p:cNvPr id="6147" name="Rectangle 2"/>
          <p:cNvSpPr>
            <a:spLocks noGrp="1" noChangeArrowheads="1"/>
          </p:cNvSpPr>
          <p:nvPr>
            <p:ph type="body" idx="1"/>
          </p:nvPr>
        </p:nvSpPr>
        <p:spPr>
          <a:xfrm>
            <a:off x="385763" y="4357688"/>
            <a:ext cx="8329612" cy="1181100"/>
          </a:xfrm>
        </p:spPr>
        <p:txBody>
          <a:bodyPr/>
          <a:lstStyle/>
          <a:p>
            <a:pPr algn="ctr" eaLnBrk="1" hangingPunct="1">
              <a:buFontTx/>
              <a:buNone/>
            </a:pPr>
            <a:r>
              <a:rPr lang="fr-FR" b="1">
                <a:latin typeface="Arial" charset="0"/>
              </a:rPr>
              <a:t>Yves Puget</a:t>
            </a:r>
            <a:br>
              <a:rPr lang="fr-FR" b="1">
                <a:latin typeface="Arial" charset="0"/>
              </a:rPr>
            </a:br>
            <a:r>
              <a:rPr lang="fr-FR" b="1">
                <a:latin typeface="Arial" charset="0"/>
              </a:rPr>
              <a:t>Directeur de la rédaction </a:t>
            </a:r>
          </a:p>
        </p:txBody>
      </p:sp>
      <p:sp>
        <p:nvSpPr>
          <p:cNvPr id="6148" name="Rectangle 6"/>
          <p:cNvSpPr>
            <a:spLocks noChangeArrowheads="1"/>
          </p:cNvSpPr>
          <p:nvPr/>
        </p:nvSpPr>
        <p:spPr bwMode="auto">
          <a:xfrm>
            <a:off x="-142875" y="981075"/>
            <a:ext cx="950118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2400" b="1"/>
              <a:t>Panorama du commerce, </a:t>
            </a:r>
          </a:p>
          <a:p>
            <a:pPr algn="ctr"/>
            <a:endParaRPr lang="fr-FR" sz="2400" b="1"/>
          </a:p>
          <a:p>
            <a:pPr algn="ctr"/>
            <a:r>
              <a:rPr lang="fr-FR" sz="2400" b="1"/>
              <a:t>de la distribution</a:t>
            </a:r>
          </a:p>
          <a:p>
            <a:pPr algn="ctr"/>
            <a:endParaRPr lang="fr-FR" sz="2400" b="1"/>
          </a:p>
          <a:p>
            <a:pPr algn="ctr"/>
            <a:r>
              <a:rPr lang="fr-FR" sz="2400"/>
              <a:t>et </a:t>
            </a:r>
          </a:p>
          <a:p>
            <a:pPr algn="ctr"/>
            <a:endParaRPr lang="fr-FR" sz="2400" b="1"/>
          </a:p>
          <a:p>
            <a:pPr algn="ctr"/>
            <a:r>
              <a:rPr lang="fr-FR" sz="2400" b="1"/>
              <a:t>de la consommation</a:t>
            </a:r>
          </a:p>
          <a:p>
            <a:pPr algn="ctr"/>
            <a:endParaRPr lang="fr-FR" sz="2400" b="1"/>
          </a:p>
          <a:p>
            <a:pPr algn="ctr"/>
            <a:endParaRPr lang="fr-FR" sz="2400" b="1"/>
          </a:p>
        </p:txBody>
      </p:sp>
      <p:sp>
        <p:nvSpPr>
          <p:cNvPr id="6149" name="Espace réservé du numéro de diapositive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8B3D8EB-2552-C741-834E-F32C516EA4EE}" type="slidenum">
              <a:rPr lang="fr-FR"/>
              <a:pPr eaLnBrk="1" hangingPunct="1"/>
              <a:t>1</a:t>
            </a:fld>
            <a:endParaRPr lang="fr-FR"/>
          </a:p>
        </p:txBody>
      </p:sp>
      <p:pic>
        <p:nvPicPr>
          <p:cNvPr id="7" name="Picture 26" descr="Logo LSA new"/>
          <p:cNvPicPr>
            <a:picLocks noChangeAspect="1" noChangeArrowheads="1"/>
          </p:cNvPicPr>
          <p:nvPr/>
        </p:nvPicPr>
        <p:blipFill>
          <a:blip r:embed="rId3">
            <a:extLst>
              <a:ext uri="{28A0092B-C50C-407E-A947-70E740481C1C}">
                <a14:useLocalDpi xmlns:a14="http://schemas.microsoft.com/office/drawing/2010/main" val="0"/>
              </a:ext>
            </a:extLst>
          </a:blip>
          <a:srcRect l="6570" t="12032" r="6470" b="11571"/>
          <a:stretch>
            <a:fillRect/>
          </a:stretch>
        </p:blipFill>
        <p:spPr bwMode="auto">
          <a:xfrm>
            <a:off x="3255963" y="5500688"/>
            <a:ext cx="2601912" cy="857250"/>
          </a:xfrm>
          <a:prstGeom prst="rect">
            <a:avLst/>
          </a:prstGeom>
          <a:noFill/>
          <a:ln>
            <a:noFill/>
          </a:ln>
          <a:effectLst>
            <a:outerShdw blurRad="50800" dist="139700" dir="8100000" algn="tr" rotWithShape="0">
              <a:srgbClr val="000000">
                <a:alpha val="18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12"/>
          </p:nvPr>
        </p:nvSpPr>
        <p:spPr>
          <a:xfrm>
            <a:off x="457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fld id="{F7F02228-AE01-034E-B646-87FBD9249EB2}" type="slidenum">
              <a:rPr lang="en-GB" sz="1400">
                <a:ea typeface="ヒラギノ角ゴ Pro W3" charset="0"/>
                <a:cs typeface="ヒラギノ角ゴ Pro W3" charset="0"/>
              </a:rPr>
              <a:pPr algn="l" eaLnBrk="1" hangingPunct="1"/>
              <a:t>10</a:t>
            </a:fld>
            <a:endParaRPr lang="en-GB" sz="1400">
              <a:ea typeface="ヒラギノ角ゴ Pro W3" charset="0"/>
              <a:cs typeface="ヒラギノ角ゴ Pro W3" charset="0"/>
            </a:endParaRPr>
          </a:p>
        </p:txBody>
      </p:sp>
      <p:sp>
        <p:nvSpPr>
          <p:cNvPr id="15363" name="Text Box 10"/>
          <p:cNvSpPr txBox="1">
            <a:spLocks noChangeArrowheads="1"/>
          </p:cNvSpPr>
          <p:nvPr/>
        </p:nvSpPr>
        <p:spPr bwMode="auto">
          <a:xfrm>
            <a:off x="34925" y="5876925"/>
            <a:ext cx="85550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1000" i="1">
                <a:solidFill>
                  <a:srgbClr val="717185"/>
                </a:solidFill>
              </a:rPr>
              <a:t>Univers de Produits = PGC + FRAIS LS - Univers de référence : Total généralistes (hm+sm+hd+proxi+internet généralistes)</a:t>
            </a:r>
          </a:p>
          <a:p>
            <a:pPr eaLnBrk="1" hangingPunct="1"/>
            <a:r>
              <a:rPr lang="fr-FR" sz="1000" i="1">
                <a:solidFill>
                  <a:srgbClr val="717185"/>
                </a:solidFill>
              </a:rPr>
              <a:t>Ces données sont issues d</a:t>
            </a:r>
            <a:r>
              <a:rPr lang="ja-JP" altLang="fr-FR" sz="1000" i="1">
                <a:solidFill>
                  <a:srgbClr val="717185"/>
                </a:solidFill>
              </a:rPr>
              <a:t>’</a:t>
            </a:r>
            <a:r>
              <a:rPr lang="fr-FR" sz="1000" i="1">
                <a:solidFill>
                  <a:srgbClr val="717185"/>
                </a:solidFill>
              </a:rPr>
              <a:t>un panel et ont donc une valeur de probabilité</a:t>
            </a:r>
          </a:p>
        </p:txBody>
      </p:sp>
      <p:sp>
        <p:nvSpPr>
          <p:cNvPr id="11" name="Rectangle 4"/>
          <p:cNvSpPr>
            <a:spLocks noChangeArrowheads="1"/>
          </p:cNvSpPr>
          <p:nvPr/>
        </p:nvSpPr>
        <p:spPr bwMode="gray">
          <a:xfrm>
            <a:off x="323850" y="188913"/>
            <a:ext cx="7127875" cy="382587"/>
          </a:xfrm>
          <a:prstGeom prst="rect">
            <a:avLst/>
          </a:prstGeom>
          <a:noFill/>
          <a:ln w="9525" algn="ctr">
            <a:noFill/>
            <a:miter lim="800000"/>
            <a:headEnd/>
            <a:tailEnd/>
          </a:ln>
        </p:spPr>
        <p:txBody>
          <a:bodyPr lIns="0" tIns="0" rIns="0" bIns="0"/>
          <a:lstStyle/>
          <a:p>
            <a:pPr>
              <a:defRPr/>
            </a:pPr>
            <a:r>
              <a:rPr lang="fr-FR" sz="2600" b="1" dirty="0">
                <a:solidFill>
                  <a:schemeClr val="accent1"/>
                </a:solidFill>
                <a:latin typeface="Arial" pitchFamily="34" charset="0"/>
                <a:ea typeface="ＭＳ Ｐゴシック" charset="-128"/>
              </a:rPr>
              <a:t>PART</a:t>
            </a:r>
            <a:r>
              <a:rPr lang="fr-FR" sz="2600" b="1" dirty="0">
                <a:solidFill>
                  <a:srgbClr val="92D050"/>
                </a:solidFill>
                <a:latin typeface="Arial" pitchFamily="34" charset="0"/>
                <a:ea typeface="ＭＳ Ｐゴシック" charset="-128"/>
              </a:rPr>
              <a:t> </a:t>
            </a:r>
            <a:r>
              <a:rPr lang="fr-FR" sz="2600" b="1" dirty="0">
                <a:solidFill>
                  <a:schemeClr val="accent1"/>
                </a:solidFill>
                <a:latin typeface="Arial" pitchFamily="34" charset="0"/>
                <a:ea typeface="ＭＳ Ｐゴシック" charset="-128"/>
              </a:rPr>
              <a:t>DE</a:t>
            </a:r>
            <a:r>
              <a:rPr lang="fr-FR" sz="2600" b="1" dirty="0">
                <a:solidFill>
                  <a:srgbClr val="92D050"/>
                </a:solidFill>
                <a:latin typeface="Arial" pitchFamily="34" charset="0"/>
                <a:ea typeface="ＭＳ Ｐゴシック" charset="-128"/>
              </a:rPr>
              <a:t> </a:t>
            </a:r>
            <a:r>
              <a:rPr lang="fr-FR" sz="2600" b="1" dirty="0">
                <a:solidFill>
                  <a:schemeClr val="accent1"/>
                </a:solidFill>
                <a:latin typeface="Arial" pitchFamily="34" charset="0"/>
                <a:ea typeface="ＭＳ Ｐゴシック" charset="-128"/>
              </a:rPr>
              <a:t>MARCHE VALEUR </a:t>
            </a:r>
            <a:r>
              <a:rPr lang="fr-FR" sz="2600" b="1" dirty="0">
                <a:solidFill>
                  <a:srgbClr val="7F7F7F"/>
                </a:solidFill>
                <a:latin typeface="+mn-lt"/>
                <a:ea typeface="+mj-ea"/>
              </a:rPr>
              <a:t>des </a:t>
            </a:r>
            <a:r>
              <a:rPr lang="en-US" sz="2600" b="1" dirty="0">
                <a:solidFill>
                  <a:srgbClr val="7F7F7F"/>
                </a:solidFill>
                <a:latin typeface="+mn-lt"/>
                <a:ea typeface="+mj-ea"/>
              </a:rPr>
              <a:t>CIRCUITS</a:t>
            </a:r>
          </a:p>
          <a:p>
            <a:pPr>
              <a:defRPr/>
            </a:pPr>
            <a:endParaRPr lang="fr-FR" sz="2600" b="1" dirty="0">
              <a:solidFill>
                <a:schemeClr val="accent1"/>
              </a:solidFill>
              <a:latin typeface="Arial" pitchFamily="34" charset="0"/>
              <a:ea typeface="ＭＳ Ｐゴシック" charset="-128"/>
            </a:endParaRPr>
          </a:p>
        </p:txBody>
      </p:sp>
      <p:sp>
        <p:nvSpPr>
          <p:cNvPr id="15365" name="Text Box 41"/>
          <p:cNvSpPr txBox="1">
            <a:spLocks noChangeArrowheads="1"/>
          </p:cNvSpPr>
          <p:nvPr/>
        </p:nvSpPr>
        <p:spPr bwMode="auto">
          <a:xfrm>
            <a:off x="7859713" y="147638"/>
            <a:ext cx="1176337"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30000"/>
              </a:spcBef>
            </a:pPr>
            <a:r>
              <a:rPr lang="fr-FR" sz="1200" b="1">
                <a:solidFill>
                  <a:srgbClr val="969696"/>
                </a:solidFill>
              </a:rPr>
              <a:t>PDM en hausse</a:t>
            </a:r>
          </a:p>
          <a:p>
            <a:pPr eaLnBrk="1" hangingPunct="1">
              <a:spcBef>
                <a:spcPct val="30000"/>
              </a:spcBef>
            </a:pPr>
            <a:r>
              <a:rPr lang="fr-FR" sz="1200" b="1">
                <a:solidFill>
                  <a:srgbClr val="969696"/>
                </a:solidFill>
              </a:rPr>
              <a:t>PDM en baisse</a:t>
            </a:r>
          </a:p>
          <a:p>
            <a:pPr eaLnBrk="1" hangingPunct="1">
              <a:spcBef>
                <a:spcPct val="30000"/>
              </a:spcBef>
            </a:pPr>
            <a:r>
              <a:rPr lang="fr-FR" sz="1200" b="1">
                <a:solidFill>
                  <a:srgbClr val="969696"/>
                </a:solidFill>
              </a:rPr>
              <a:t>PDM stable</a:t>
            </a:r>
          </a:p>
        </p:txBody>
      </p:sp>
      <p:sp>
        <p:nvSpPr>
          <p:cNvPr id="15366" name="Rectangle 42"/>
          <p:cNvSpPr>
            <a:spLocks noChangeArrowheads="1"/>
          </p:cNvSpPr>
          <p:nvPr/>
        </p:nvSpPr>
        <p:spPr bwMode="auto">
          <a:xfrm>
            <a:off x="7493000" y="73025"/>
            <a:ext cx="1555750" cy="806450"/>
          </a:xfrm>
          <a:prstGeom prst="rect">
            <a:avLst/>
          </a:prstGeom>
          <a:noFill/>
          <a:ln w="12700">
            <a:solidFill>
              <a:srgbClr val="969696"/>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endParaRPr lang="en-US"/>
          </a:p>
        </p:txBody>
      </p:sp>
      <p:sp>
        <p:nvSpPr>
          <p:cNvPr id="15367" name="AutoShape 43"/>
          <p:cNvSpPr>
            <a:spLocks noChangeAspect="1" noChangeArrowheads="1"/>
          </p:cNvSpPr>
          <p:nvPr/>
        </p:nvSpPr>
        <p:spPr bwMode="auto">
          <a:xfrm>
            <a:off x="7572375" y="98425"/>
            <a:ext cx="184150" cy="246063"/>
          </a:xfrm>
          <a:prstGeom prst="triangle">
            <a:avLst>
              <a:gd name="adj" fmla="val 50000"/>
            </a:avLst>
          </a:prstGeom>
          <a:solidFill>
            <a:srgbClr val="91C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a:p>
        </p:txBody>
      </p:sp>
      <p:sp>
        <p:nvSpPr>
          <p:cNvPr id="15368" name="AutoShape 44"/>
          <p:cNvSpPr>
            <a:spLocks noChangeAspect="1" noChangeArrowheads="1"/>
          </p:cNvSpPr>
          <p:nvPr/>
        </p:nvSpPr>
        <p:spPr bwMode="auto">
          <a:xfrm rot="10800000">
            <a:off x="7578725" y="387350"/>
            <a:ext cx="184150" cy="246063"/>
          </a:xfrm>
          <a:prstGeom prst="triangle">
            <a:avLst>
              <a:gd name="adj" fmla="val 50000"/>
            </a:avLst>
          </a:prstGeom>
          <a:solidFill>
            <a:srgbClr val="5A345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a:p>
        </p:txBody>
      </p:sp>
      <p:sp>
        <p:nvSpPr>
          <p:cNvPr id="15369" name="AutoShape 45"/>
          <p:cNvSpPr>
            <a:spLocks noChangeAspect="1" noChangeArrowheads="1"/>
          </p:cNvSpPr>
          <p:nvPr/>
        </p:nvSpPr>
        <p:spPr bwMode="auto">
          <a:xfrm rot="5400000">
            <a:off x="7620001" y="608012"/>
            <a:ext cx="184150" cy="244475"/>
          </a:xfrm>
          <a:prstGeom prst="triangle">
            <a:avLst>
              <a:gd name="adj" fmla="val 50000"/>
            </a:avLst>
          </a:prstGeom>
          <a:solidFill>
            <a:srgbClr val="2E68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a:p>
        </p:txBody>
      </p:sp>
      <p:sp>
        <p:nvSpPr>
          <p:cNvPr id="15370" name="Titre_date"/>
          <p:cNvSpPr txBox="1">
            <a:spLocks noChangeArrowheads="1"/>
          </p:cNvSpPr>
          <p:nvPr/>
        </p:nvSpPr>
        <p:spPr bwMode="auto">
          <a:xfrm>
            <a:off x="2014538" y="642938"/>
            <a:ext cx="4286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fr-FR" sz="1600">
                <a:solidFill>
                  <a:srgbClr val="7F7F7F"/>
                </a:solidFill>
              </a:rPr>
              <a:t>Cumul annuel mobile au 09 septembre 2012</a:t>
            </a:r>
          </a:p>
        </p:txBody>
      </p:sp>
      <p:sp>
        <p:nvSpPr>
          <p:cNvPr id="15371" name="Freeform 7"/>
          <p:cNvSpPr>
            <a:spLocks/>
          </p:cNvSpPr>
          <p:nvPr/>
        </p:nvSpPr>
        <p:spPr bwMode="auto">
          <a:xfrm>
            <a:off x="6011863" y="620713"/>
            <a:ext cx="230187" cy="285750"/>
          </a:xfrm>
          <a:custGeom>
            <a:avLst/>
            <a:gdLst>
              <a:gd name="T0" fmla="*/ 0 w 672"/>
              <a:gd name="T1" fmla="*/ 2147483647 h 691"/>
              <a:gd name="T2" fmla="*/ 2147483647 w 672"/>
              <a:gd name="T3" fmla="*/ 0 h 691"/>
              <a:gd name="T4" fmla="*/ 2147483647 w 672"/>
              <a:gd name="T5" fmla="*/ 0 h 691"/>
              <a:gd name="T6" fmla="*/ 2147483647 w 672"/>
              <a:gd name="T7" fmla="*/ 2147483647 h 691"/>
              <a:gd name="T8" fmla="*/ 2147483647 w 672"/>
              <a:gd name="T9" fmla="*/ 2147483647 h 691"/>
              <a:gd name="T10" fmla="*/ 2147483647 w 672"/>
              <a:gd name="T11" fmla="*/ 2147483647 h 691"/>
              <a:gd name="T12" fmla="*/ 0 w 672"/>
              <a:gd name="T13" fmla="*/ 2147483647 h 691"/>
              <a:gd name="T14" fmla="*/ 0 60000 65536"/>
              <a:gd name="T15" fmla="*/ 0 60000 65536"/>
              <a:gd name="T16" fmla="*/ 0 60000 65536"/>
              <a:gd name="T17" fmla="*/ 0 60000 65536"/>
              <a:gd name="T18" fmla="*/ 0 60000 65536"/>
              <a:gd name="T19" fmla="*/ 0 60000 65536"/>
              <a:gd name="T20" fmla="*/ 0 60000 65536"/>
              <a:gd name="T21" fmla="*/ 0 w 672"/>
              <a:gd name="T22" fmla="*/ 0 h 691"/>
              <a:gd name="T23" fmla="*/ 672 w 672"/>
              <a:gd name="T24" fmla="*/ 691 h 6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2" h="691">
                <a:moveTo>
                  <a:pt x="0" y="145"/>
                </a:moveTo>
                <a:lnTo>
                  <a:pt x="136" y="0"/>
                </a:lnTo>
                <a:lnTo>
                  <a:pt x="672" y="0"/>
                </a:lnTo>
                <a:lnTo>
                  <a:pt x="672" y="551"/>
                </a:lnTo>
                <a:lnTo>
                  <a:pt x="528" y="691"/>
                </a:lnTo>
                <a:lnTo>
                  <a:pt x="528" y="145"/>
                </a:lnTo>
                <a:lnTo>
                  <a:pt x="0" y="145"/>
                </a:lnTo>
                <a:close/>
              </a:path>
            </a:pathLst>
          </a:custGeom>
          <a:solidFill>
            <a:srgbClr val="92D4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5372" name="Freeform 8"/>
          <p:cNvSpPr>
            <a:spLocks/>
          </p:cNvSpPr>
          <p:nvPr/>
        </p:nvSpPr>
        <p:spPr bwMode="auto">
          <a:xfrm rot="5400000" flipV="1">
            <a:off x="2009775" y="722313"/>
            <a:ext cx="287337" cy="230188"/>
          </a:xfrm>
          <a:custGeom>
            <a:avLst/>
            <a:gdLst>
              <a:gd name="T0" fmla="*/ 0 w 672"/>
              <a:gd name="T1" fmla="*/ 2147483647 h 691"/>
              <a:gd name="T2" fmla="*/ 2147483647 w 672"/>
              <a:gd name="T3" fmla="*/ 0 h 691"/>
              <a:gd name="T4" fmla="*/ 2147483647 w 672"/>
              <a:gd name="T5" fmla="*/ 0 h 691"/>
              <a:gd name="T6" fmla="*/ 2147483647 w 672"/>
              <a:gd name="T7" fmla="*/ 2147483647 h 691"/>
              <a:gd name="T8" fmla="*/ 2147483647 w 672"/>
              <a:gd name="T9" fmla="*/ 2147483647 h 691"/>
              <a:gd name="T10" fmla="*/ 2147483647 w 672"/>
              <a:gd name="T11" fmla="*/ 2147483647 h 691"/>
              <a:gd name="T12" fmla="*/ 0 w 672"/>
              <a:gd name="T13" fmla="*/ 2147483647 h 691"/>
              <a:gd name="T14" fmla="*/ 0 60000 65536"/>
              <a:gd name="T15" fmla="*/ 0 60000 65536"/>
              <a:gd name="T16" fmla="*/ 0 60000 65536"/>
              <a:gd name="T17" fmla="*/ 0 60000 65536"/>
              <a:gd name="T18" fmla="*/ 0 60000 65536"/>
              <a:gd name="T19" fmla="*/ 0 60000 65536"/>
              <a:gd name="T20" fmla="*/ 0 60000 65536"/>
              <a:gd name="T21" fmla="*/ 0 w 672"/>
              <a:gd name="T22" fmla="*/ 0 h 691"/>
              <a:gd name="T23" fmla="*/ 672 w 672"/>
              <a:gd name="T24" fmla="*/ 691 h 6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2" h="691">
                <a:moveTo>
                  <a:pt x="0" y="145"/>
                </a:moveTo>
                <a:lnTo>
                  <a:pt x="136" y="0"/>
                </a:lnTo>
                <a:lnTo>
                  <a:pt x="672" y="0"/>
                </a:lnTo>
                <a:lnTo>
                  <a:pt x="672" y="551"/>
                </a:lnTo>
                <a:lnTo>
                  <a:pt x="528" y="691"/>
                </a:lnTo>
                <a:lnTo>
                  <a:pt x="528" y="145"/>
                </a:lnTo>
                <a:lnTo>
                  <a:pt x="0" y="145"/>
                </a:lnTo>
                <a:close/>
              </a:path>
            </a:pathLst>
          </a:custGeom>
          <a:solidFill>
            <a:srgbClr val="92D400"/>
          </a:solidFill>
          <a:ln>
            <a:noFill/>
          </a:ln>
          <a:extLst>
            <a:ext uri="{91240B29-F687-4f45-9708-019B960494DF}">
              <a14:hiddenLine xmlns:a14="http://schemas.microsoft.com/office/drawing/2010/main" w="3175">
                <a:solidFill>
                  <a:srgbClr val="000000"/>
                </a:solidFill>
                <a:round/>
                <a:headEnd/>
                <a:tailEnd/>
              </a14:hiddenLine>
            </a:ext>
          </a:extLst>
        </p:spPr>
        <p:txBody>
          <a:bodyPr vert="eaVert"/>
          <a:lstStyle/>
          <a:p>
            <a:endParaRPr lang="en-US"/>
          </a:p>
        </p:txBody>
      </p:sp>
      <p:pic>
        <p:nvPicPr>
          <p:cNvPr id="15373" name="Grap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41888"/>
            <a:ext cx="9144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Graph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8" y="1052513"/>
            <a:ext cx="9107487" cy="37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28625" y="71438"/>
            <a:ext cx="8229600" cy="1143000"/>
          </a:xfrm>
        </p:spPr>
        <p:txBody>
          <a:bodyPr/>
          <a:lstStyle/>
          <a:p>
            <a:pPr algn="l" eaLnBrk="1" hangingPunct="1"/>
            <a:r>
              <a:rPr lang="fr-FR" sz="3000" b="1">
                <a:latin typeface="Arial" charset="0"/>
              </a:rPr>
              <a:t>Evolution du parc des Hypermarchés</a:t>
            </a:r>
          </a:p>
        </p:txBody>
      </p:sp>
      <p:sp>
        <p:nvSpPr>
          <p:cNvPr id="16387" name="Rectangle 3"/>
          <p:cNvSpPr>
            <a:spLocks noGrp="1" noChangeArrowheads="1"/>
          </p:cNvSpPr>
          <p:nvPr>
            <p:ph type="body" idx="1"/>
          </p:nvPr>
        </p:nvSpPr>
        <p:spPr>
          <a:xfrm>
            <a:off x="457200" y="1428750"/>
            <a:ext cx="8229600" cy="4525963"/>
          </a:xfrm>
        </p:spPr>
        <p:txBody>
          <a:bodyPr/>
          <a:lstStyle/>
          <a:p>
            <a:pPr marL="273050" indent="-273050" eaLnBrk="1" hangingPunct="1">
              <a:buClr>
                <a:srgbClr val="C00000"/>
              </a:buClr>
              <a:buFont typeface="Wingdings" charset="0"/>
              <a:buChar char="§"/>
              <a:tabLst>
                <a:tab pos="273050" algn="l"/>
              </a:tabLst>
            </a:pPr>
            <a:r>
              <a:rPr lang="fr-FR" sz="2400" b="1">
                <a:latin typeface="Arial" charset="0"/>
              </a:rPr>
              <a:t>Nombre de magasins </a:t>
            </a:r>
            <a:r>
              <a:rPr lang="fr-FR" sz="2400">
                <a:latin typeface="Arial" charset="0"/>
              </a:rPr>
              <a:t>: 1 818</a:t>
            </a:r>
          </a:p>
          <a:p>
            <a:pPr marL="273050" indent="-273050" eaLnBrk="1" hangingPunct="1">
              <a:buClr>
                <a:srgbClr val="C00000"/>
              </a:buClr>
              <a:buFont typeface="Wingdings" charset="0"/>
              <a:buChar char="§"/>
              <a:tabLst>
                <a:tab pos="273050" algn="l"/>
              </a:tabLst>
            </a:pPr>
            <a:endParaRPr lang="fr-FR" sz="2400">
              <a:latin typeface="Arial" charset="0"/>
            </a:endParaRPr>
          </a:p>
          <a:p>
            <a:pPr marL="273050" indent="-273050" eaLnBrk="1" hangingPunct="1">
              <a:buClr>
                <a:srgbClr val="C00000"/>
              </a:buClr>
              <a:buFont typeface="Wingdings" charset="0"/>
              <a:buChar char="§"/>
              <a:tabLst>
                <a:tab pos="273050" algn="l"/>
              </a:tabLst>
            </a:pPr>
            <a:r>
              <a:rPr lang="fr-FR" sz="2400" b="1">
                <a:latin typeface="Arial" charset="0"/>
              </a:rPr>
              <a:t>Surface totale </a:t>
            </a:r>
            <a:r>
              <a:rPr lang="fr-FR" sz="2400">
                <a:latin typeface="Arial" charset="0"/>
              </a:rPr>
              <a:t>: 9,9 millions de m²</a:t>
            </a:r>
          </a:p>
          <a:p>
            <a:pPr marL="273050" indent="-273050" eaLnBrk="1" hangingPunct="1">
              <a:buClr>
                <a:srgbClr val="C00000"/>
              </a:buClr>
              <a:buFont typeface="Wingdings" charset="0"/>
              <a:buChar char="§"/>
              <a:tabLst>
                <a:tab pos="273050" algn="l"/>
              </a:tabLst>
            </a:pPr>
            <a:endParaRPr lang="fr-FR" sz="2400">
              <a:latin typeface="Arial" charset="0"/>
            </a:endParaRPr>
          </a:p>
          <a:p>
            <a:pPr marL="273050" indent="-273050">
              <a:buClr>
                <a:srgbClr val="C00000"/>
              </a:buClr>
              <a:buFont typeface="Wingdings" charset="0"/>
              <a:buChar char="§"/>
              <a:tabLst>
                <a:tab pos="273050" algn="l"/>
              </a:tabLst>
            </a:pPr>
            <a:r>
              <a:rPr lang="fr-FR" sz="2400">
                <a:latin typeface="Arial" charset="0"/>
              </a:rPr>
              <a:t>Leclerc: 2,6 millions de m² et 497 magasins</a:t>
            </a:r>
          </a:p>
          <a:p>
            <a:pPr marL="273050" indent="-273050">
              <a:buClr>
                <a:srgbClr val="C00000"/>
              </a:buClr>
              <a:buFont typeface="Wingdings" charset="0"/>
              <a:buChar char="§"/>
              <a:tabLst>
                <a:tab pos="273050" algn="l"/>
              </a:tabLst>
            </a:pPr>
            <a:r>
              <a:rPr lang="fr-FR" sz="2400">
                <a:latin typeface="Arial" charset="0"/>
              </a:rPr>
              <a:t>Carrefour: 1,6 million de m² et 189 magasins</a:t>
            </a:r>
          </a:p>
          <a:p>
            <a:pPr marL="273050" indent="-273050" eaLnBrk="1" hangingPunct="1">
              <a:buClr>
                <a:srgbClr val="C00000"/>
              </a:buClr>
              <a:buFont typeface="Wingdings" charset="0"/>
              <a:buChar char="§"/>
              <a:tabLst>
                <a:tab pos="273050" algn="l"/>
              </a:tabLst>
            </a:pPr>
            <a:r>
              <a:rPr lang="fr-FR" sz="2400">
                <a:latin typeface="Arial" charset="0"/>
              </a:rPr>
              <a:t>Auchan: 1,3 millions de m² et 131 magasins</a:t>
            </a:r>
          </a:p>
          <a:p>
            <a:pPr marL="273050" indent="-273050" eaLnBrk="1" hangingPunct="1">
              <a:buClr>
                <a:srgbClr val="C00000"/>
              </a:buClr>
              <a:buFontTx/>
              <a:buNone/>
              <a:tabLst>
                <a:tab pos="273050" algn="l"/>
              </a:tabLst>
            </a:pPr>
            <a:endParaRPr lang="fr-FR" sz="2400">
              <a:latin typeface="Arial" charset="0"/>
            </a:endParaRPr>
          </a:p>
        </p:txBody>
      </p:sp>
      <p:pic>
        <p:nvPicPr>
          <p:cNvPr id="588805" name="Picture 5" descr="http://imworld.aufeminin.com/dossiers/d20060629/d349i9808h123927.jpg"/>
          <p:cNvPicPr>
            <a:picLocks noChangeAspect="1" noChangeArrowheads="1"/>
          </p:cNvPicPr>
          <p:nvPr/>
        </p:nvPicPr>
        <p:blipFill>
          <a:blip r:embed="rId2" cstate="print"/>
          <a:srcRect b="16666"/>
          <a:stretch>
            <a:fillRect/>
          </a:stretch>
        </p:blipFill>
        <p:spPr bwMode="auto">
          <a:xfrm>
            <a:off x="6057900" y="980728"/>
            <a:ext cx="3086100" cy="1928826"/>
          </a:xfrm>
          <a:prstGeom prst="round2DiagRect">
            <a:avLst/>
          </a:prstGeom>
          <a:noFill/>
        </p:spPr>
      </p:pic>
      <p:sp>
        <p:nvSpPr>
          <p:cNvPr id="16389" name="Espace réservé du numéro de diapositive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6C2F31D-5C2E-E84B-8FE7-EA76D0DEFB18}" type="slidenum">
              <a:rPr lang="fr-FR"/>
              <a:pPr eaLnBrk="1" hangingPunct="1"/>
              <a:t>11</a:t>
            </a:fld>
            <a:endParaRPr lang="fr-F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28625" y="71438"/>
            <a:ext cx="8229600" cy="1143000"/>
          </a:xfrm>
        </p:spPr>
        <p:txBody>
          <a:bodyPr/>
          <a:lstStyle/>
          <a:p>
            <a:pPr algn="l" eaLnBrk="1" hangingPunct="1"/>
            <a:r>
              <a:rPr lang="fr-FR" sz="3000" b="1">
                <a:latin typeface="Arial" charset="0"/>
              </a:rPr>
              <a:t>Evolution du parc des Supermarchés</a:t>
            </a:r>
          </a:p>
        </p:txBody>
      </p:sp>
      <p:sp>
        <p:nvSpPr>
          <p:cNvPr id="17411" name="Rectangle 3"/>
          <p:cNvSpPr>
            <a:spLocks noGrp="1" noChangeArrowheads="1"/>
          </p:cNvSpPr>
          <p:nvPr>
            <p:ph type="body" idx="1"/>
          </p:nvPr>
        </p:nvSpPr>
        <p:spPr>
          <a:xfrm>
            <a:off x="385763" y="1357313"/>
            <a:ext cx="8472487" cy="4525962"/>
          </a:xfrm>
        </p:spPr>
        <p:txBody>
          <a:bodyPr/>
          <a:lstStyle/>
          <a:p>
            <a:pPr marL="273050" indent="-273050" eaLnBrk="1" hangingPunct="1">
              <a:buClr>
                <a:srgbClr val="C00000"/>
              </a:buClr>
              <a:buFont typeface="Wingdings" charset="0"/>
              <a:buChar char="§"/>
            </a:pPr>
            <a:r>
              <a:rPr lang="fr-FR" sz="2400" b="1">
                <a:latin typeface="Arial" charset="0"/>
              </a:rPr>
              <a:t>Nombre de magasins </a:t>
            </a:r>
            <a:r>
              <a:rPr lang="fr-FR" sz="2400">
                <a:latin typeface="Arial" charset="0"/>
              </a:rPr>
              <a:t>: 5 393</a:t>
            </a:r>
          </a:p>
          <a:p>
            <a:pPr marL="273050" indent="-273050" eaLnBrk="1" hangingPunct="1">
              <a:buClr>
                <a:srgbClr val="C00000"/>
              </a:buClr>
              <a:buFont typeface="Wingdings" charset="0"/>
              <a:buChar char="§"/>
            </a:pPr>
            <a:endParaRPr lang="fr-FR" sz="2400">
              <a:latin typeface="Arial" charset="0"/>
            </a:endParaRPr>
          </a:p>
          <a:p>
            <a:pPr marL="273050" indent="-273050" eaLnBrk="1" hangingPunct="1">
              <a:buClr>
                <a:srgbClr val="C00000"/>
              </a:buClr>
              <a:buFont typeface="Wingdings" charset="0"/>
              <a:buChar char="§"/>
            </a:pPr>
            <a:r>
              <a:rPr lang="fr-FR" sz="2400" b="1">
                <a:latin typeface="Arial" charset="0"/>
              </a:rPr>
              <a:t>Surface totale </a:t>
            </a:r>
            <a:r>
              <a:rPr lang="fr-FR" sz="2400">
                <a:latin typeface="Arial" charset="0"/>
              </a:rPr>
              <a:t>: 6,9 millions de m²</a:t>
            </a:r>
          </a:p>
          <a:p>
            <a:pPr marL="273050" indent="-273050" eaLnBrk="1" hangingPunct="1">
              <a:buClr>
                <a:srgbClr val="C00000"/>
              </a:buClr>
              <a:buFont typeface="Wingdings" charset="0"/>
              <a:buChar char="§"/>
            </a:pPr>
            <a:endParaRPr lang="fr-FR" sz="2400">
              <a:latin typeface="Arial" charset="0"/>
            </a:endParaRPr>
          </a:p>
          <a:p>
            <a:pPr marL="273050" indent="-273050">
              <a:buClr>
                <a:srgbClr val="C00000"/>
              </a:buClr>
              <a:buFont typeface="Wingdings" charset="0"/>
              <a:buChar char="§"/>
            </a:pPr>
            <a:r>
              <a:rPr lang="fr-FR" sz="2400">
                <a:latin typeface="Arial" charset="0"/>
              </a:rPr>
              <a:t>Intermarché: 1,9 million de m² et 1 144 magasins</a:t>
            </a:r>
          </a:p>
          <a:p>
            <a:pPr marL="273050" indent="-273050">
              <a:buClr>
                <a:srgbClr val="C00000"/>
              </a:buClr>
              <a:buFont typeface="Wingdings" charset="0"/>
              <a:buChar char="§"/>
            </a:pPr>
            <a:endParaRPr lang="fr-FR" sz="2400">
              <a:latin typeface="Arial" charset="0"/>
            </a:endParaRPr>
          </a:p>
          <a:p>
            <a:pPr marL="273050" indent="-273050">
              <a:buClr>
                <a:srgbClr val="C00000"/>
              </a:buClr>
              <a:buFont typeface="Wingdings" charset="0"/>
              <a:buChar char="§"/>
            </a:pPr>
            <a:r>
              <a:rPr lang="fr-FR" sz="2400">
                <a:latin typeface="Arial" charset="0"/>
              </a:rPr>
              <a:t>Carrefour Market: 1,2 million de m² et 769magasins</a:t>
            </a:r>
          </a:p>
          <a:p>
            <a:pPr marL="273050" indent="-273050" eaLnBrk="1" hangingPunct="1">
              <a:buClr>
                <a:srgbClr val="C00000"/>
              </a:buClr>
              <a:buFont typeface="Wingdings" charset="0"/>
              <a:buChar char="§"/>
            </a:pPr>
            <a:endParaRPr lang="fr-FR" sz="2400">
              <a:latin typeface="Arial" charset="0"/>
            </a:endParaRPr>
          </a:p>
          <a:p>
            <a:pPr marL="273050" indent="-273050" eaLnBrk="1" hangingPunct="1">
              <a:buClr>
                <a:srgbClr val="C00000"/>
              </a:buClr>
              <a:buFont typeface="Wingdings" charset="0"/>
              <a:buChar char="§"/>
            </a:pPr>
            <a:r>
              <a:rPr lang="fr-FR" sz="2400">
                <a:latin typeface="Arial" charset="0"/>
              </a:rPr>
              <a:t>Super U: 920 000 de m² et 415 magasins</a:t>
            </a:r>
          </a:p>
        </p:txBody>
      </p:sp>
      <p:pic>
        <p:nvPicPr>
          <p:cNvPr id="589829" name="Picture 5" descr="http://www.service-public.fr/accueil/images-actu/supermarche.jpg"/>
          <p:cNvPicPr>
            <a:picLocks noChangeAspect="1" noChangeArrowheads="1"/>
          </p:cNvPicPr>
          <p:nvPr/>
        </p:nvPicPr>
        <p:blipFill>
          <a:blip r:embed="rId2" cstate="print"/>
          <a:srcRect/>
          <a:stretch>
            <a:fillRect/>
          </a:stretch>
        </p:blipFill>
        <p:spPr bwMode="auto">
          <a:xfrm>
            <a:off x="6048387" y="908720"/>
            <a:ext cx="3095613" cy="2022876"/>
          </a:xfrm>
          <a:prstGeom prst="round2DiagRect">
            <a:avLst/>
          </a:prstGeom>
          <a:noFill/>
        </p:spPr>
      </p:pic>
      <p:sp>
        <p:nvSpPr>
          <p:cNvPr id="17413" name="Espace réservé du numéro de diapositive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51F6E12-A73E-904E-80CD-2D2BD31A6B99}" type="slidenum">
              <a:rPr lang="fr-FR"/>
              <a:pPr eaLnBrk="1" hangingPunct="1"/>
              <a:t>12</a:t>
            </a:fld>
            <a:endParaRPr lang="fr-F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71438"/>
            <a:ext cx="8229600" cy="1143000"/>
          </a:xfrm>
        </p:spPr>
        <p:txBody>
          <a:bodyPr/>
          <a:lstStyle/>
          <a:p>
            <a:pPr algn="l" eaLnBrk="1" hangingPunct="1"/>
            <a:r>
              <a:rPr lang="fr-FR" sz="3000" b="1">
                <a:latin typeface="Arial" charset="0"/>
              </a:rPr>
              <a:t>Evolution du parc du Hard discount</a:t>
            </a:r>
          </a:p>
        </p:txBody>
      </p:sp>
      <p:sp>
        <p:nvSpPr>
          <p:cNvPr id="18435" name="Rectangle 3"/>
          <p:cNvSpPr>
            <a:spLocks noGrp="1" noChangeArrowheads="1"/>
          </p:cNvSpPr>
          <p:nvPr>
            <p:ph type="body" idx="1"/>
          </p:nvPr>
        </p:nvSpPr>
        <p:spPr>
          <a:xfrm>
            <a:off x="357188" y="1546225"/>
            <a:ext cx="8858250" cy="4525963"/>
          </a:xfrm>
        </p:spPr>
        <p:txBody>
          <a:bodyPr/>
          <a:lstStyle/>
          <a:p>
            <a:pPr marL="273050" indent="-273050" eaLnBrk="1" hangingPunct="1">
              <a:lnSpc>
                <a:spcPct val="90000"/>
              </a:lnSpc>
              <a:buClr>
                <a:srgbClr val="C00000"/>
              </a:buClr>
              <a:buFont typeface="Wingdings" charset="0"/>
              <a:buChar char="§"/>
            </a:pPr>
            <a:r>
              <a:rPr lang="fr-FR" sz="2400" b="1">
                <a:latin typeface="Arial" charset="0"/>
              </a:rPr>
              <a:t>Nombre de magasins </a:t>
            </a:r>
            <a:r>
              <a:rPr lang="fr-FR" sz="2400">
                <a:latin typeface="Arial" charset="0"/>
              </a:rPr>
              <a:t>: 4 801 </a:t>
            </a:r>
          </a:p>
          <a:p>
            <a:pPr marL="273050" indent="-273050" eaLnBrk="1" hangingPunct="1">
              <a:lnSpc>
                <a:spcPct val="90000"/>
              </a:lnSpc>
              <a:buClr>
                <a:srgbClr val="C00000"/>
              </a:buClr>
              <a:buFont typeface="Wingdings" charset="0"/>
              <a:buChar char="§"/>
            </a:pPr>
            <a:endParaRPr lang="fr-FR" sz="2400">
              <a:latin typeface="Arial" charset="0"/>
            </a:endParaRPr>
          </a:p>
          <a:p>
            <a:pPr marL="273050" indent="-273050" eaLnBrk="1" hangingPunct="1">
              <a:lnSpc>
                <a:spcPct val="90000"/>
              </a:lnSpc>
              <a:buClr>
                <a:srgbClr val="C00000"/>
              </a:buClr>
              <a:buFont typeface="Wingdings" charset="0"/>
              <a:buChar char="§"/>
            </a:pPr>
            <a:r>
              <a:rPr lang="fr-FR" sz="2400" b="1">
                <a:latin typeface="Arial" charset="0"/>
              </a:rPr>
              <a:t>Surface totale </a:t>
            </a:r>
            <a:r>
              <a:rPr lang="fr-FR" sz="2400">
                <a:latin typeface="Arial" charset="0"/>
              </a:rPr>
              <a:t>: 3,4 millions de m²</a:t>
            </a:r>
          </a:p>
          <a:p>
            <a:pPr marL="273050" indent="-273050" eaLnBrk="1" hangingPunct="1">
              <a:lnSpc>
                <a:spcPct val="90000"/>
              </a:lnSpc>
              <a:buClr>
                <a:srgbClr val="C00000"/>
              </a:buClr>
              <a:buFont typeface="Wingdings" charset="0"/>
              <a:buChar char="§"/>
            </a:pPr>
            <a:endParaRPr lang="fr-FR" sz="2400">
              <a:latin typeface="Arial" charset="0"/>
            </a:endParaRPr>
          </a:p>
          <a:p>
            <a:pPr marL="273050" indent="-273050" eaLnBrk="1" hangingPunct="1">
              <a:lnSpc>
                <a:spcPct val="90000"/>
              </a:lnSpc>
              <a:buClr>
                <a:srgbClr val="C00000"/>
              </a:buClr>
              <a:buFont typeface="Wingdings" charset="0"/>
              <a:buChar char="§"/>
            </a:pPr>
            <a:r>
              <a:rPr lang="fr-FR" sz="2400">
                <a:latin typeface="Arial" charset="0"/>
              </a:rPr>
              <a:t>Lidl: 1,1 million der m² et 1670 magasins</a:t>
            </a:r>
          </a:p>
          <a:p>
            <a:pPr marL="273050" indent="-273050" eaLnBrk="1" hangingPunct="1">
              <a:lnSpc>
                <a:spcPct val="90000"/>
              </a:lnSpc>
              <a:buClr>
                <a:srgbClr val="C00000"/>
              </a:buClr>
              <a:buFont typeface="Wingdings" charset="0"/>
              <a:buChar char="§"/>
            </a:pPr>
            <a:endParaRPr lang="fr-FR" sz="2400">
              <a:latin typeface="Arial" charset="0"/>
            </a:endParaRPr>
          </a:p>
          <a:p>
            <a:pPr marL="273050" indent="-273050">
              <a:lnSpc>
                <a:spcPct val="90000"/>
              </a:lnSpc>
              <a:buClr>
                <a:srgbClr val="C00000"/>
              </a:buClr>
              <a:buFont typeface="Wingdings" charset="0"/>
              <a:buChar char="§"/>
            </a:pPr>
            <a:r>
              <a:rPr lang="fr-FR" sz="2400">
                <a:latin typeface="Arial" charset="0"/>
              </a:rPr>
              <a:t>Aldi: 616 000 m² et 925 magasins</a:t>
            </a:r>
          </a:p>
          <a:p>
            <a:pPr marL="273050" indent="-273050">
              <a:lnSpc>
                <a:spcPct val="90000"/>
              </a:lnSpc>
              <a:buClr>
                <a:srgbClr val="C00000"/>
              </a:buClr>
              <a:buFont typeface="Wingdings" charset="0"/>
              <a:buChar char="§"/>
            </a:pPr>
            <a:endParaRPr lang="fr-FR" sz="2400">
              <a:latin typeface="Arial" charset="0"/>
            </a:endParaRPr>
          </a:p>
          <a:p>
            <a:pPr marL="273050" indent="-273050">
              <a:lnSpc>
                <a:spcPct val="90000"/>
              </a:lnSpc>
              <a:buClr>
                <a:srgbClr val="C00000"/>
              </a:buClr>
              <a:buFont typeface="Wingdings" charset="0"/>
              <a:buChar char="§"/>
            </a:pPr>
            <a:r>
              <a:rPr lang="fr-FR" sz="2400">
                <a:latin typeface="Arial" charset="0"/>
              </a:rPr>
              <a:t>LeraderPrice: 531 000 m² et 591  magasins</a:t>
            </a:r>
          </a:p>
        </p:txBody>
      </p:sp>
      <p:pic>
        <p:nvPicPr>
          <p:cNvPr id="603143" name="Picture 7" descr="http://www.lavoixeco.com/mediastore/VDN/A2009/M01/les-temps-sont-durs-mais-la-vie-est-be-1512859.jpg.jpg"/>
          <p:cNvPicPr>
            <a:picLocks noChangeAspect="1" noChangeArrowheads="1"/>
          </p:cNvPicPr>
          <p:nvPr/>
        </p:nvPicPr>
        <p:blipFill>
          <a:blip r:embed="rId2" cstate="print"/>
          <a:srcRect l="5036" r="13122" b="12297"/>
          <a:stretch>
            <a:fillRect/>
          </a:stretch>
        </p:blipFill>
        <p:spPr bwMode="auto">
          <a:xfrm>
            <a:off x="5868144" y="1340768"/>
            <a:ext cx="3000396" cy="1928826"/>
          </a:xfrm>
          <a:prstGeom prst="round2DiagRect">
            <a:avLst/>
          </a:prstGeom>
          <a:noFill/>
        </p:spPr>
      </p:pic>
      <p:sp>
        <p:nvSpPr>
          <p:cNvPr id="18437" name="Espace réservé du numéro de diapositive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EF8F87F-9745-B745-AB81-07AA59D86038}" type="slidenum">
              <a:rPr lang="fr-FR"/>
              <a:pPr eaLnBrk="1" hangingPunct="1"/>
              <a:t>13</a:t>
            </a:fld>
            <a:endParaRPr lang="fr-F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p:txBody>
          <a:bodyPr/>
          <a:lstStyle/>
          <a:p>
            <a:r>
              <a:rPr lang="fr-FR" sz="2400">
                <a:latin typeface="Arial" charset="0"/>
              </a:rPr>
              <a:t>Plus de 600 000 m² autorisés en 2011</a:t>
            </a:r>
          </a:p>
        </p:txBody>
      </p:sp>
      <p:sp>
        <p:nvSpPr>
          <p:cNvPr id="19459" name="Espace réservé du contenu 2"/>
          <p:cNvSpPr>
            <a:spLocks noGrp="1"/>
          </p:cNvSpPr>
          <p:nvPr>
            <p:ph idx="1"/>
          </p:nvPr>
        </p:nvSpPr>
        <p:spPr/>
        <p:txBody>
          <a:bodyPr/>
          <a:lstStyle/>
          <a:p>
            <a:r>
              <a:rPr lang="fr-FR" sz="1800" b="1">
                <a:latin typeface="Arial" charset="0"/>
              </a:rPr>
              <a:t>Qui a dit que l'hypermarché était mort et le hard-discount l'avenir du commerce ?</a:t>
            </a:r>
            <a:r>
              <a:rPr lang="fr-FR" sz="1800">
                <a:latin typeface="Arial" charset="0"/>
              </a:rPr>
              <a:t> </a:t>
            </a:r>
          </a:p>
          <a:p>
            <a:endParaRPr lang="fr-FR" sz="1800">
              <a:latin typeface="Arial" charset="0"/>
            </a:endParaRPr>
          </a:p>
          <a:p>
            <a:r>
              <a:rPr lang="fr-FR" sz="1800">
                <a:latin typeface="Arial" charset="0"/>
              </a:rPr>
              <a:t>Au vu des investissements prévus, le supermarché et l'hypermarché restent de très loin les modèles gagnants, si l'on compare les demandes de mètres carrés des enseignes en</a:t>
            </a:r>
          </a:p>
          <a:p>
            <a:endParaRPr lang="fr-FR" sz="1800">
              <a:latin typeface="Arial" charset="0"/>
            </a:endParaRPr>
          </a:p>
          <a:p>
            <a:r>
              <a:rPr lang="fr-FR" sz="1800">
                <a:latin typeface="Arial" charset="0"/>
              </a:rPr>
              <a:t>Plus d</a:t>
            </a:r>
            <a:r>
              <a:rPr lang="ja-JP" altLang="fr-FR" sz="1800">
                <a:latin typeface="Arial" charset="0"/>
              </a:rPr>
              <a:t>’</a:t>
            </a:r>
            <a:r>
              <a:rPr lang="fr-FR" sz="1800">
                <a:latin typeface="Arial" charset="0"/>
              </a:rPr>
              <a:t>un million de mètres carrés autorisés dans le non-alimentaire</a:t>
            </a:r>
          </a:p>
          <a:p>
            <a:endParaRPr lang="fr-FR" sz="1800">
              <a:latin typeface="Arial" charset="0"/>
            </a:endParaRPr>
          </a:p>
          <a:p>
            <a:r>
              <a:rPr lang="fr-FR" sz="1800">
                <a:latin typeface="Arial" charset="0"/>
              </a:rPr>
              <a:t>Donc quand il se crée un site internet (toutes les 20 minutes), il est autorisé 9 mètres carrés de vente. </a:t>
            </a:r>
          </a:p>
        </p:txBody>
      </p:sp>
      <p:sp>
        <p:nvSpPr>
          <p:cNvPr id="19460"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4266C2D-DF22-F74B-988C-23ECC95F2AED}" type="slidenum">
              <a:rPr lang="fr-FR"/>
              <a:pPr eaLnBrk="1" hangingPunct="1"/>
              <a:t>14</a:t>
            </a:fld>
            <a:endParaRPr lang="fr-F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12"/>
          </p:nvPr>
        </p:nvSpPr>
        <p:spPr>
          <a:xfrm>
            <a:off x="457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fld id="{6E3B6BDD-8524-B649-B75F-E1511E613781}" type="slidenum">
              <a:rPr lang="en-GB" sz="1400">
                <a:ea typeface="ヒラギノ角ゴ Pro W3" charset="0"/>
                <a:cs typeface="ヒラギノ角ゴ Pro W3" charset="0"/>
              </a:rPr>
              <a:pPr algn="l" eaLnBrk="1" hangingPunct="1"/>
              <a:t>15</a:t>
            </a:fld>
            <a:endParaRPr lang="en-GB" sz="1400">
              <a:ea typeface="ヒラギノ角ゴ Pro W3" charset="0"/>
              <a:cs typeface="ヒラギノ角ゴ Pro W3" charset="0"/>
            </a:endParaRPr>
          </a:p>
        </p:txBody>
      </p:sp>
      <p:grpSp>
        <p:nvGrpSpPr>
          <p:cNvPr id="20483" name="Group 23"/>
          <p:cNvGrpSpPr>
            <a:grpSpLocks/>
          </p:cNvGrpSpPr>
          <p:nvPr/>
        </p:nvGrpSpPr>
        <p:grpSpPr bwMode="auto">
          <a:xfrm>
            <a:off x="7493000" y="73025"/>
            <a:ext cx="1555750" cy="806450"/>
            <a:chOff x="4720" y="46"/>
            <a:chExt cx="980" cy="508"/>
          </a:xfrm>
        </p:grpSpPr>
        <p:sp>
          <p:nvSpPr>
            <p:cNvPr id="20492" name="Text Box 24"/>
            <p:cNvSpPr txBox="1">
              <a:spLocks noChangeArrowheads="1"/>
            </p:cNvSpPr>
            <p:nvPr/>
          </p:nvSpPr>
          <p:spPr bwMode="auto">
            <a:xfrm>
              <a:off x="4951" y="93"/>
              <a:ext cx="741"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30000"/>
                </a:spcBef>
              </a:pPr>
              <a:r>
                <a:rPr lang="fr-FR" sz="1200" b="1">
                  <a:solidFill>
                    <a:srgbClr val="969696"/>
                  </a:solidFill>
                </a:rPr>
                <a:t>PDM en hausse</a:t>
              </a:r>
            </a:p>
            <a:p>
              <a:pPr eaLnBrk="1" hangingPunct="1">
                <a:spcBef>
                  <a:spcPct val="30000"/>
                </a:spcBef>
              </a:pPr>
              <a:r>
                <a:rPr lang="fr-FR" sz="1200" b="1">
                  <a:solidFill>
                    <a:srgbClr val="969696"/>
                  </a:solidFill>
                </a:rPr>
                <a:t>PDM en baisse</a:t>
              </a:r>
            </a:p>
            <a:p>
              <a:pPr eaLnBrk="1" hangingPunct="1">
                <a:spcBef>
                  <a:spcPct val="30000"/>
                </a:spcBef>
              </a:pPr>
              <a:r>
                <a:rPr lang="fr-FR" sz="1200" b="1">
                  <a:solidFill>
                    <a:srgbClr val="969696"/>
                  </a:solidFill>
                </a:rPr>
                <a:t>PDM stable</a:t>
              </a:r>
            </a:p>
          </p:txBody>
        </p:sp>
        <p:sp>
          <p:nvSpPr>
            <p:cNvPr id="20493" name="Rectangle 25"/>
            <p:cNvSpPr>
              <a:spLocks noChangeArrowheads="1"/>
            </p:cNvSpPr>
            <p:nvPr/>
          </p:nvSpPr>
          <p:spPr bwMode="auto">
            <a:xfrm>
              <a:off x="4720" y="46"/>
              <a:ext cx="980" cy="508"/>
            </a:xfrm>
            <a:prstGeom prst="rect">
              <a:avLst/>
            </a:prstGeom>
            <a:noFill/>
            <a:ln w="12700">
              <a:solidFill>
                <a:srgbClr val="969696"/>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endParaRPr lang="en-US">
                <a:solidFill>
                  <a:srgbClr val="000000"/>
                </a:solidFill>
              </a:endParaRPr>
            </a:p>
          </p:txBody>
        </p:sp>
        <p:sp>
          <p:nvSpPr>
            <p:cNvPr id="20494" name="AutoShape 26"/>
            <p:cNvSpPr>
              <a:spLocks noChangeAspect="1" noChangeArrowheads="1"/>
            </p:cNvSpPr>
            <p:nvPr/>
          </p:nvSpPr>
          <p:spPr bwMode="auto">
            <a:xfrm>
              <a:off x="4770" y="62"/>
              <a:ext cx="116" cy="155"/>
            </a:xfrm>
            <a:prstGeom prst="triangle">
              <a:avLst>
                <a:gd name="adj" fmla="val 50000"/>
              </a:avLst>
            </a:prstGeom>
            <a:solidFill>
              <a:srgbClr val="91C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a:solidFill>
                  <a:srgbClr val="000000"/>
                </a:solidFill>
              </a:endParaRPr>
            </a:p>
          </p:txBody>
        </p:sp>
        <p:sp>
          <p:nvSpPr>
            <p:cNvPr id="20495" name="AutoShape 27"/>
            <p:cNvSpPr>
              <a:spLocks noChangeAspect="1" noChangeArrowheads="1"/>
            </p:cNvSpPr>
            <p:nvPr/>
          </p:nvSpPr>
          <p:spPr bwMode="auto">
            <a:xfrm rot="10800000">
              <a:off x="4774" y="244"/>
              <a:ext cx="116" cy="155"/>
            </a:xfrm>
            <a:prstGeom prst="triangle">
              <a:avLst>
                <a:gd name="adj" fmla="val 50000"/>
              </a:avLst>
            </a:prstGeom>
            <a:solidFill>
              <a:srgbClr val="5A345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a:solidFill>
                  <a:srgbClr val="000000"/>
                </a:solidFill>
              </a:endParaRPr>
            </a:p>
          </p:txBody>
        </p:sp>
        <p:sp>
          <p:nvSpPr>
            <p:cNvPr id="20496" name="AutoShape 28"/>
            <p:cNvSpPr>
              <a:spLocks noChangeAspect="1" noChangeArrowheads="1"/>
            </p:cNvSpPr>
            <p:nvPr/>
          </p:nvSpPr>
          <p:spPr bwMode="auto">
            <a:xfrm rot="5400000">
              <a:off x="4800" y="383"/>
              <a:ext cx="116" cy="154"/>
            </a:xfrm>
            <a:prstGeom prst="triangle">
              <a:avLst>
                <a:gd name="adj" fmla="val 50000"/>
              </a:avLst>
            </a:prstGeom>
            <a:solidFill>
              <a:srgbClr val="2E68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a:solidFill>
                  <a:srgbClr val="000000"/>
                </a:solidFill>
              </a:endParaRPr>
            </a:p>
          </p:txBody>
        </p:sp>
      </p:grpSp>
      <p:sp>
        <p:nvSpPr>
          <p:cNvPr id="20484" name="Text Box 4139"/>
          <p:cNvSpPr txBox="1">
            <a:spLocks noChangeArrowheads="1"/>
          </p:cNvSpPr>
          <p:nvPr/>
        </p:nvSpPr>
        <p:spPr bwMode="auto">
          <a:xfrm>
            <a:off x="0" y="5516563"/>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fr-FR" sz="1000" b="1">
                <a:solidFill>
                  <a:srgbClr val="717185"/>
                </a:solidFill>
              </a:rPr>
              <a:t>Les enseignes de proximité (par exemple Shopi, Huit à Huit, Franprix, Petit Casino…)</a:t>
            </a:r>
            <a:br>
              <a:rPr lang="fr-FR" sz="1000" b="1">
                <a:solidFill>
                  <a:srgbClr val="717185"/>
                </a:solidFill>
              </a:rPr>
            </a:br>
            <a:r>
              <a:rPr lang="fr-FR" sz="1000" b="1">
                <a:solidFill>
                  <a:srgbClr val="717185"/>
                </a:solidFill>
              </a:rPr>
              <a:t> sont intégrées dans les Parts de marché consolidées.</a:t>
            </a:r>
          </a:p>
        </p:txBody>
      </p:sp>
      <p:sp>
        <p:nvSpPr>
          <p:cNvPr id="20485" name="Text Box 10"/>
          <p:cNvSpPr txBox="1">
            <a:spLocks noChangeArrowheads="1"/>
          </p:cNvSpPr>
          <p:nvPr/>
        </p:nvSpPr>
        <p:spPr bwMode="auto">
          <a:xfrm>
            <a:off x="34925" y="5876925"/>
            <a:ext cx="85550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1000" i="1">
                <a:solidFill>
                  <a:srgbClr val="717185"/>
                </a:solidFill>
              </a:rPr>
              <a:t>Univers de Produits = PGC + FRAIS LS - Univers de référence : Total généralistes (hm+sm+hd+proxi+internet généralistes)</a:t>
            </a:r>
          </a:p>
          <a:p>
            <a:pPr eaLnBrk="1" hangingPunct="1"/>
            <a:r>
              <a:rPr lang="fr-FR" sz="1000" i="1">
                <a:solidFill>
                  <a:srgbClr val="717185"/>
                </a:solidFill>
              </a:rPr>
              <a:t>Ces données sont issues d</a:t>
            </a:r>
            <a:r>
              <a:rPr lang="ja-JP" altLang="fr-FR" sz="1000" i="1">
                <a:solidFill>
                  <a:srgbClr val="717185"/>
                </a:solidFill>
              </a:rPr>
              <a:t>’</a:t>
            </a:r>
            <a:r>
              <a:rPr lang="fr-FR" sz="1000" i="1">
                <a:solidFill>
                  <a:srgbClr val="717185"/>
                </a:solidFill>
              </a:rPr>
              <a:t>un panel et ont donc une valeur de probabilité</a:t>
            </a:r>
          </a:p>
        </p:txBody>
      </p:sp>
      <p:sp>
        <p:nvSpPr>
          <p:cNvPr id="36" name="Rectangle 4"/>
          <p:cNvSpPr>
            <a:spLocks noChangeArrowheads="1"/>
          </p:cNvSpPr>
          <p:nvPr/>
        </p:nvSpPr>
        <p:spPr bwMode="gray">
          <a:xfrm>
            <a:off x="320675" y="188913"/>
            <a:ext cx="7131050" cy="382587"/>
          </a:xfrm>
          <a:prstGeom prst="rect">
            <a:avLst/>
          </a:prstGeom>
          <a:noFill/>
          <a:ln w="9525" algn="ctr">
            <a:noFill/>
            <a:miter lim="800000"/>
            <a:headEnd/>
            <a:tailEnd/>
          </a:ln>
        </p:spPr>
        <p:txBody>
          <a:bodyPr lIns="0" tIns="0" rIns="0" bIns="0"/>
          <a:lstStyle/>
          <a:p>
            <a:pPr>
              <a:defRPr/>
            </a:pPr>
            <a:r>
              <a:rPr lang="fr-FR" sz="2600" b="1" dirty="0">
                <a:solidFill>
                  <a:srgbClr val="92D400"/>
                </a:solidFill>
                <a:latin typeface="Arial" pitchFamily="34" charset="0"/>
                <a:ea typeface="ＭＳ Ｐゴシック" charset="-128"/>
              </a:rPr>
              <a:t>PART DE MARCHE VALEUR</a:t>
            </a:r>
            <a:r>
              <a:rPr lang="fr-FR" sz="2600" b="1" dirty="0">
                <a:solidFill>
                  <a:srgbClr val="000000">
                    <a:lumMod val="65000"/>
                    <a:lumOff val="35000"/>
                  </a:srgbClr>
                </a:solidFill>
                <a:latin typeface="Arial" pitchFamily="34" charset="0"/>
                <a:ea typeface="ＭＳ Ｐゴシック" charset="-128"/>
              </a:rPr>
              <a:t> </a:t>
            </a:r>
            <a:r>
              <a:rPr lang="fr-FR" sz="2600" b="1" kern="0" dirty="0">
                <a:solidFill>
                  <a:srgbClr val="7F7F7F"/>
                </a:solidFill>
                <a:latin typeface="Arial"/>
                <a:ea typeface="ＭＳ Ｐゴシック" charset="-128"/>
              </a:rPr>
              <a:t>des GROUPES</a:t>
            </a:r>
          </a:p>
          <a:p>
            <a:pPr>
              <a:defRPr/>
            </a:pPr>
            <a:endParaRPr lang="fr-FR" sz="1600" b="1" dirty="0">
              <a:solidFill>
                <a:srgbClr val="717185"/>
              </a:solidFill>
              <a:latin typeface="Arial" pitchFamily="34" charset="0"/>
              <a:ea typeface="ＭＳ Ｐゴシック" charset="-128"/>
            </a:endParaRPr>
          </a:p>
        </p:txBody>
      </p:sp>
      <p:sp>
        <p:nvSpPr>
          <p:cNvPr id="20487" name="Titre_date"/>
          <p:cNvSpPr txBox="1">
            <a:spLocks noChangeArrowheads="1"/>
          </p:cNvSpPr>
          <p:nvPr/>
        </p:nvSpPr>
        <p:spPr bwMode="auto">
          <a:xfrm>
            <a:off x="2033588" y="631825"/>
            <a:ext cx="4213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fr-FR" sz="1600">
                <a:solidFill>
                  <a:srgbClr val="7F7F7F"/>
                </a:solidFill>
              </a:rPr>
              <a:t>Cumul annuel mobile au 09 septembre 2012</a:t>
            </a:r>
          </a:p>
        </p:txBody>
      </p:sp>
      <p:sp>
        <p:nvSpPr>
          <p:cNvPr id="20488" name="Freeform 7"/>
          <p:cNvSpPr>
            <a:spLocks/>
          </p:cNvSpPr>
          <p:nvPr/>
        </p:nvSpPr>
        <p:spPr bwMode="auto">
          <a:xfrm>
            <a:off x="6011863" y="620713"/>
            <a:ext cx="230187" cy="285750"/>
          </a:xfrm>
          <a:custGeom>
            <a:avLst/>
            <a:gdLst>
              <a:gd name="T0" fmla="*/ 0 w 672"/>
              <a:gd name="T1" fmla="*/ 2147483647 h 691"/>
              <a:gd name="T2" fmla="*/ 2147483647 w 672"/>
              <a:gd name="T3" fmla="*/ 0 h 691"/>
              <a:gd name="T4" fmla="*/ 2147483647 w 672"/>
              <a:gd name="T5" fmla="*/ 0 h 691"/>
              <a:gd name="T6" fmla="*/ 2147483647 w 672"/>
              <a:gd name="T7" fmla="*/ 2147483647 h 691"/>
              <a:gd name="T8" fmla="*/ 2147483647 w 672"/>
              <a:gd name="T9" fmla="*/ 2147483647 h 691"/>
              <a:gd name="T10" fmla="*/ 2147483647 w 672"/>
              <a:gd name="T11" fmla="*/ 2147483647 h 691"/>
              <a:gd name="T12" fmla="*/ 0 w 672"/>
              <a:gd name="T13" fmla="*/ 2147483647 h 691"/>
              <a:gd name="T14" fmla="*/ 0 60000 65536"/>
              <a:gd name="T15" fmla="*/ 0 60000 65536"/>
              <a:gd name="T16" fmla="*/ 0 60000 65536"/>
              <a:gd name="T17" fmla="*/ 0 60000 65536"/>
              <a:gd name="T18" fmla="*/ 0 60000 65536"/>
              <a:gd name="T19" fmla="*/ 0 60000 65536"/>
              <a:gd name="T20" fmla="*/ 0 60000 65536"/>
              <a:gd name="T21" fmla="*/ 0 w 672"/>
              <a:gd name="T22" fmla="*/ 0 h 691"/>
              <a:gd name="T23" fmla="*/ 672 w 672"/>
              <a:gd name="T24" fmla="*/ 691 h 6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2" h="691">
                <a:moveTo>
                  <a:pt x="0" y="145"/>
                </a:moveTo>
                <a:lnTo>
                  <a:pt x="136" y="0"/>
                </a:lnTo>
                <a:lnTo>
                  <a:pt x="672" y="0"/>
                </a:lnTo>
                <a:lnTo>
                  <a:pt x="672" y="551"/>
                </a:lnTo>
                <a:lnTo>
                  <a:pt x="528" y="691"/>
                </a:lnTo>
                <a:lnTo>
                  <a:pt x="528" y="145"/>
                </a:lnTo>
                <a:lnTo>
                  <a:pt x="0" y="145"/>
                </a:lnTo>
                <a:close/>
              </a:path>
            </a:pathLst>
          </a:custGeom>
          <a:solidFill>
            <a:srgbClr val="92D4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0489" name="Freeform 8"/>
          <p:cNvSpPr>
            <a:spLocks/>
          </p:cNvSpPr>
          <p:nvPr/>
        </p:nvSpPr>
        <p:spPr bwMode="auto">
          <a:xfrm rot="5400000" flipV="1">
            <a:off x="2009775" y="722313"/>
            <a:ext cx="287337" cy="230188"/>
          </a:xfrm>
          <a:custGeom>
            <a:avLst/>
            <a:gdLst>
              <a:gd name="T0" fmla="*/ 0 w 672"/>
              <a:gd name="T1" fmla="*/ 2147483647 h 691"/>
              <a:gd name="T2" fmla="*/ 2147483647 w 672"/>
              <a:gd name="T3" fmla="*/ 0 h 691"/>
              <a:gd name="T4" fmla="*/ 2147483647 w 672"/>
              <a:gd name="T5" fmla="*/ 0 h 691"/>
              <a:gd name="T6" fmla="*/ 2147483647 w 672"/>
              <a:gd name="T7" fmla="*/ 2147483647 h 691"/>
              <a:gd name="T8" fmla="*/ 2147483647 w 672"/>
              <a:gd name="T9" fmla="*/ 2147483647 h 691"/>
              <a:gd name="T10" fmla="*/ 2147483647 w 672"/>
              <a:gd name="T11" fmla="*/ 2147483647 h 691"/>
              <a:gd name="T12" fmla="*/ 0 w 672"/>
              <a:gd name="T13" fmla="*/ 2147483647 h 691"/>
              <a:gd name="T14" fmla="*/ 0 60000 65536"/>
              <a:gd name="T15" fmla="*/ 0 60000 65536"/>
              <a:gd name="T16" fmla="*/ 0 60000 65536"/>
              <a:gd name="T17" fmla="*/ 0 60000 65536"/>
              <a:gd name="T18" fmla="*/ 0 60000 65536"/>
              <a:gd name="T19" fmla="*/ 0 60000 65536"/>
              <a:gd name="T20" fmla="*/ 0 60000 65536"/>
              <a:gd name="T21" fmla="*/ 0 w 672"/>
              <a:gd name="T22" fmla="*/ 0 h 691"/>
              <a:gd name="T23" fmla="*/ 672 w 672"/>
              <a:gd name="T24" fmla="*/ 691 h 6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2" h="691">
                <a:moveTo>
                  <a:pt x="0" y="145"/>
                </a:moveTo>
                <a:lnTo>
                  <a:pt x="136" y="0"/>
                </a:lnTo>
                <a:lnTo>
                  <a:pt x="672" y="0"/>
                </a:lnTo>
                <a:lnTo>
                  <a:pt x="672" y="551"/>
                </a:lnTo>
                <a:lnTo>
                  <a:pt x="528" y="691"/>
                </a:lnTo>
                <a:lnTo>
                  <a:pt x="528" y="145"/>
                </a:lnTo>
                <a:lnTo>
                  <a:pt x="0" y="145"/>
                </a:lnTo>
                <a:close/>
              </a:path>
            </a:pathLst>
          </a:custGeom>
          <a:solidFill>
            <a:srgbClr val="92D400"/>
          </a:solidFill>
          <a:ln>
            <a:noFill/>
          </a:ln>
          <a:extLst>
            <a:ext uri="{91240B29-F687-4f45-9708-019B960494DF}">
              <a14:hiddenLine xmlns:a14="http://schemas.microsoft.com/office/drawing/2010/main" w="3175">
                <a:solidFill>
                  <a:srgbClr val="000000"/>
                </a:solidFill>
                <a:round/>
                <a:headEnd/>
                <a:tailEnd/>
              </a14:hiddenLine>
            </a:ext>
          </a:extLst>
        </p:spPr>
        <p:txBody>
          <a:bodyPr vert="eaVert"/>
          <a:lstStyle/>
          <a:p>
            <a:endParaRPr lang="en-US"/>
          </a:p>
        </p:txBody>
      </p:sp>
      <p:pic>
        <p:nvPicPr>
          <p:cNvPr id="20490" name="Grap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3" y="4521200"/>
            <a:ext cx="90693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Graph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8" y="1052513"/>
            <a:ext cx="9107487"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12"/>
          </p:nvPr>
        </p:nvSpPr>
        <p:spPr>
          <a:xfrm>
            <a:off x="457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fld id="{B0279600-4CBA-FF44-B6C2-A2256684E252}" type="slidenum">
              <a:rPr lang="en-GB" sz="1400">
                <a:ea typeface="ヒラギノ角ゴ Pro W3" charset="0"/>
                <a:cs typeface="ヒラギノ角ゴ Pro W3" charset="0"/>
              </a:rPr>
              <a:pPr algn="l" eaLnBrk="1" hangingPunct="1"/>
              <a:t>16</a:t>
            </a:fld>
            <a:endParaRPr lang="en-GB" sz="1400">
              <a:ea typeface="ヒラギノ角ゴ Pro W3" charset="0"/>
              <a:cs typeface="ヒラギノ角ゴ Pro W3" charset="0"/>
            </a:endParaRPr>
          </a:p>
        </p:txBody>
      </p:sp>
      <p:sp>
        <p:nvSpPr>
          <p:cNvPr id="7173" name="Rectangle 4"/>
          <p:cNvSpPr>
            <a:spLocks noChangeArrowheads="1"/>
          </p:cNvSpPr>
          <p:nvPr/>
        </p:nvSpPr>
        <p:spPr bwMode="gray">
          <a:xfrm>
            <a:off x="107950" y="188913"/>
            <a:ext cx="7343775" cy="382587"/>
          </a:xfrm>
          <a:prstGeom prst="rect">
            <a:avLst/>
          </a:prstGeom>
          <a:noFill/>
          <a:ln w="9525" algn="ctr">
            <a:noFill/>
            <a:miter lim="800000"/>
            <a:headEnd/>
            <a:tailEnd/>
          </a:ln>
        </p:spPr>
        <p:txBody>
          <a:bodyPr lIns="0" tIns="0" rIns="0" bIns="0"/>
          <a:lstStyle/>
          <a:p>
            <a:pPr>
              <a:defRPr/>
            </a:pPr>
            <a:r>
              <a:rPr lang="fr-FR" sz="2600" b="1" dirty="0">
                <a:solidFill>
                  <a:schemeClr val="accent1"/>
                </a:solidFill>
                <a:latin typeface="Arial" pitchFamily="34" charset="0"/>
                <a:ea typeface="ＭＳ Ｐゴシック" charset="-128"/>
              </a:rPr>
              <a:t>PART DE MARCHE VALEUR</a:t>
            </a:r>
            <a:r>
              <a:rPr lang="fr-FR" sz="2600" b="1" dirty="0">
                <a:solidFill>
                  <a:schemeClr val="tx1">
                    <a:lumMod val="65000"/>
                    <a:lumOff val="35000"/>
                  </a:schemeClr>
                </a:solidFill>
                <a:latin typeface="Arial" pitchFamily="34" charset="0"/>
                <a:ea typeface="ＭＳ Ｐゴシック" charset="-128"/>
              </a:rPr>
              <a:t> </a:t>
            </a:r>
            <a:r>
              <a:rPr lang="fr-FR" sz="2600" b="1" kern="0" dirty="0">
                <a:solidFill>
                  <a:srgbClr val="7F7F7F"/>
                </a:solidFill>
                <a:latin typeface="+mj-lt"/>
                <a:ea typeface="ＭＳ Ｐゴシック" charset="-128"/>
                <a:cs typeface="+mj-cs"/>
              </a:rPr>
              <a:t>des ENSEIGNES*</a:t>
            </a:r>
          </a:p>
          <a:p>
            <a:pPr>
              <a:defRPr/>
            </a:pPr>
            <a:endParaRPr lang="fr-FR" sz="1600" b="1" dirty="0">
              <a:solidFill>
                <a:srgbClr val="717185"/>
              </a:solidFill>
              <a:latin typeface="Arial" pitchFamily="34" charset="0"/>
              <a:ea typeface="ＭＳ Ｐゴシック" charset="-128"/>
            </a:endParaRPr>
          </a:p>
        </p:txBody>
      </p:sp>
      <p:sp>
        <p:nvSpPr>
          <p:cNvPr id="21508" name="Text Box 41"/>
          <p:cNvSpPr txBox="1">
            <a:spLocks noChangeArrowheads="1"/>
          </p:cNvSpPr>
          <p:nvPr/>
        </p:nvSpPr>
        <p:spPr bwMode="auto">
          <a:xfrm>
            <a:off x="7859713" y="147638"/>
            <a:ext cx="1176337"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30000"/>
              </a:spcBef>
            </a:pPr>
            <a:r>
              <a:rPr lang="fr-FR" sz="1200" b="1">
                <a:solidFill>
                  <a:srgbClr val="969696"/>
                </a:solidFill>
              </a:rPr>
              <a:t>PDM en hausse</a:t>
            </a:r>
          </a:p>
          <a:p>
            <a:pPr eaLnBrk="1" hangingPunct="1">
              <a:spcBef>
                <a:spcPct val="30000"/>
              </a:spcBef>
            </a:pPr>
            <a:r>
              <a:rPr lang="fr-FR" sz="1200" b="1">
                <a:solidFill>
                  <a:srgbClr val="969696"/>
                </a:solidFill>
              </a:rPr>
              <a:t>PDM en baisse</a:t>
            </a:r>
          </a:p>
          <a:p>
            <a:pPr eaLnBrk="1" hangingPunct="1">
              <a:spcBef>
                <a:spcPct val="30000"/>
              </a:spcBef>
            </a:pPr>
            <a:r>
              <a:rPr lang="fr-FR" sz="1200" b="1">
                <a:solidFill>
                  <a:srgbClr val="969696"/>
                </a:solidFill>
              </a:rPr>
              <a:t>PDM stable</a:t>
            </a:r>
          </a:p>
        </p:txBody>
      </p:sp>
      <p:sp>
        <p:nvSpPr>
          <p:cNvPr id="21509" name="Rectangle 42"/>
          <p:cNvSpPr>
            <a:spLocks noChangeArrowheads="1"/>
          </p:cNvSpPr>
          <p:nvPr/>
        </p:nvSpPr>
        <p:spPr bwMode="auto">
          <a:xfrm>
            <a:off x="7493000" y="73025"/>
            <a:ext cx="1555750" cy="806450"/>
          </a:xfrm>
          <a:prstGeom prst="rect">
            <a:avLst/>
          </a:prstGeom>
          <a:noFill/>
          <a:ln w="12700">
            <a:solidFill>
              <a:srgbClr val="969696"/>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endParaRPr lang="en-US"/>
          </a:p>
        </p:txBody>
      </p:sp>
      <p:sp>
        <p:nvSpPr>
          <p:cNvPr id="21510" name="AutoShape 43"/>
          <p:cNvSpPr>
            <a:spLocks noChangeAspect="1" noChangeArrowheads="1"/>
          </p:cNvSpPr>
          <p:nvPr/>
        </p:nvSpPr>
        <p:spPr bwMode="auto">
          <a:xfrm>
            <a:off x="7572375" y="98425"/>
            <a:ext cx="184150" cy="246063"/>
          </a:xfrm>
          <a:prstGeom prst="triangle">
            <a:avLst>
              <a:gd name="adj" fmla="val 50000"/>
            </a:avLst>
          </a:prstGeom>
          <a:solidFill>
            <a:srgbClr val="91C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a:p>
        </p:txBody>
      </p:sp>
      <p:sp>
        <p:nvSpPr>
          <p:cNvPr id="21511" name="AutoShape 44"/>
          <p:cNvSpPr>
            <a:spLocks noChangeAspect="1" noChangeArrowheads="1"/>
          </p:cNvSpPr>
          <p:nvPr/>
        </p:nvSpPr>
        <p:spPr bwMode="auto">
          <a:xfrm rot="10800000">
            <a:off x="7578725" y="387350"/>
            <a:ext cx="184150" cy="246063"/>
          </a:xfrm>
          <a:prstGeom prst="triangle">
            <a:avLst>
              <a:gd name="adj" fmla="val 50000"/>
            </a:avLst>
          </a:prstGeom>
          <a:solidFill>
            <a:srgbClr val="5A345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a:p>
        </p:txBody>
      </p:sp>
      <p:sp>
        <p:nvSpPr>
          <p:cNvPr id="21512" name="AutoShape 45"/>
          <p:cNvSpPr>
            <a:spLocks noChangeAspect="1" noChangeArrowheads="1"/>
          </p:cNvSpPr>
          <p:nvPr/>
        </p:nvSpPr>
        <p:spPr bwMode="auto">
          <a:xfrm rot="5400000">
            <a:off x="7620001" y="608012"/>
            <a:ext cx="184150" cy="244475"/>
          </a:xfrm>
          <a:prstGeom prst="triangle">
            <a:avLst>
              <a:gd name="adj" fmla="val 50000"/>
            </a:avLst>
          </a:prstGeom>
          <a:solidFill>
            <a:srgbClr val="2E68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a:p>
        </p:txBody>
      </p:sp>
      <p:sp>
        <p:nvSpPr>
          <p:cNvPr id="21513" name="Text Box 10"/>
          <p:cNvSpPr txBox="1">
            <a:spLocks noChangeArrowheads="1"/>
          </p:cNvSpPr>
          <p:nvPr/>
        </p:nvSpPr>
        <p:spPr bwMode="auto">
          <a:xfrm>
            <a:off x="34925" y="5876925"/>
            <a:ext cx="85550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1000" i="1">
                <a:solidFill>
                  <a:srgbClr val="717185"/>
                </a:solidFill>
              </a:rPr>
              <a:t>Univers de Produits = PGC + FRAIS LS - Univers de référence : Total généralistes (hm+sm+hd+proxi+internet généralistes)</a:t>
            </a:r>
          </a:p>
          <a:p>
            <a:pPr eaLnBrk="1" hangingPunct="1"/>
            <a:r>
              <a:rPr lang="fr-FR" sz="1000" i="1">
                <a:solidFill>
                  <a:srgbClr val="717185"/>
                </a:solidFill>
              </a:rPr>
              <a:t>Ces données sont issues d</a:t>
            </a:r>
            <a:r>
              <a:rPr lang="ja-JP" altLang="fr-FR" sz="1000" i="1">
                <a:solidFill>
                  <a:srgbClr val="717185"/>
                </a:solidFill>
              </a:rPr>
              <a:t>’</a:t>
            </a:r>
            <a:r>
              <a:rPr lang="fr-FR" sz="1000" i="1">
                <a:solidFill>
                  <a:srgbClr val="717185"/>
                </a:solidFill>
              </a:rPr>
              <a:t>un panel et ont donc une valeur de probabilité</a:t>
            </a:r>
          </a:p>
        </p:txBody>
      </p:sp>
      <p:sp>
        <p:nvSpPr>
          <p:cNvPr id="21514" name="Titre_date"/>
          <p:cNvSpPr txBox="1">
            <a:spLocks noChangeArrowheads="1"/>
          </p:cNvSpPr>
          <p:nvPr/>
        </p:nvSpPr>
        <p:spPr bwMode="auto">
          <a:xfrm>
            <a:off x="2025650" y="631825"/>
            <a:ext cx="4286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fr-FR" sz="1600">
                <a:solidFill>
                  <a:srgbClr val="7F7F7F"/>
                </a:solidFill>
              </a:rPr>
              <a:t>Cumul annuel mobile au 09 septembre 2012</a:t>
            </a:r>
          </a:p>
        </p:txBody>
      </p:sp>
      <p:sp>
        <p:nvSpPr>
          <p:cNvPr id="21515" name="Freeform 7"/>
          <p:cNvSpPr>
            <a:spLocks/>
          </p:cNvSpPr>
          <p:nvPr/>
        </p:nvSpPr>
        <p:spPr bwMode="auto">
          <a:xfrm>
            <a:off x="6070600" y="620713"/>
            <a:ext cx="230188" cy="285750"/>
          </a:xfrm>
          <a:custGeom>
            <a:avLst/>
            <a:gdLst>
              <a:gd name="T0" fmla="*/ 0 w 672"/>
              <a:gd name="T1" fmla="*/ 2147483647 h 691"/>
              <a:gd name="T2" fmla="*/ 2147483647 w 672"/>
              <a:gd name="T3" fmla="*/ 0 h 691"/>
              <a:gd name="T4" fmla="*/ 2147483647 w 672"/>
              <a:gd name="T5" fmla="*/ 0 h 691"/>
              <a:gd name="T6" fmla="*/ 2147483647 w 672"/>
              <a:gd name="T7" fmla="*/ 2147483647 h 691"/>
              <a:gd name="T8" fmla="*/ 2147483647 w 672"/>
              <a:gd name="T9" fmla="*/ 2147483647 h 691"/>
              <a:gd name="T10" fmla="*/ 2147483647 w 672"/>
              <a:gd name="T11" fmla="*/ 2147483647 h 691"/>
              <a:gd name="T12" fmla="*/ 0 w 672"/>
              <a:gd name="T13" fmla="*/ 2147483647 h 691"/>
              <a:gd name="T14" fmla="*/ 0 60000 65536"/>
              <a:gd name="T15" fmla="*/ 0 60000 65536"/>
              <a:gd name="T16" fmla="*/ 0 60000 65536"/>
              <a:gd name="T17" fmla="*/ 0 60000 65536"/>
              <a:gd name="T18" fmla="*/ 0 60000 65536"/>
              <a:gd name="T19" fmla="*/ 0 60000 65536"/>
              <a:gd name="T20" fmla="*/ 0 60000 65536"/>
              <a:gd name="T21" fmla="*/ 0 w 672"/>
              <a:gd name="T22" fmla="*/ 0 h 691"/>
              <a:gd name="T23" fmla="*/ 672 w 672"/>
              <a:gd name="T24" fmla="*/ 691 h 6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2" h="691">
                <a:moveTo>
                  <a:pt x="0" y="145"/>
                </a:moveTo>
                <a:lnTo>
                  <a:pt x="136" y="0"/>
                </a:lnTo>
                <a:lnTo>
                  <a:pt x="672" y="0"/>
                </a:lnTo>
                <a:lnTo>
                  <a:pt x="672" y="551"/>
                </a:lnTo>
                <a:lnTo>
                  <a:pt x="528" y="691"/>
                </a:lnTo>
                <a:lnTo>
                  <a:pt x="528" y="145"/>
                </a:lnTo>
                <a:lnTo>
                  <a:pt x="0" y="145"/>
                </a:lnTo>
                <a:close/>
              </a:path>
            </a:pathLst>
          </a:custGeom>
          <a:solidFill>
            <a:srgbClr val="92D4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1516" name="Freeform 8"/>
          <p:cNvSpPr>
            <a:spLocks/>
          </p:cNvSpPr>
          <p:nvPr/>
        </p:nvSpPr>
        <p:spPr bwMode="auto">
          <a:xfrm rot="5400000" flipV="1">
            <a:off x="2009775" y="722313"/>
            <a:ext cx="287337" cy="230188"/>
          </a:xfrm>
          <a:custGeom>
            <a:avLst/>
            <a:gdLst>
              <a:gd name="T0" fmla="*/ 0 w 672"/>
              <a:gd name="T1" fmla="*/ 2147483647 h 691"/>
              <a:gd name="T2" fmla="*/ 2147483647 w 672"/>
              <a:gd name="T3" fmla="*/ 0 h 691"/>
              <a:gd name="T4" fmla="*/ 2147483647 w 672"/>
              <a:gd name="T5" fmla="*/ 0 h 691"/>
              <a:gd name="T6" fmla="*/ 2147483647 w 672"/>
              <a:gd name="T7" fmla="*/ 2147483647 h 691"/>
              <a:gd name="T8" fmla="*/ 2147483647 w 672"/>
              <a:gd name="T9" fmla="*/ 2147483647 h 691"/>
              <a:gd name="T10" fmla="*/ 2147483647 w 672"/>
              <a:gd name="T11" fmla="*/ 2147483647 h 691"/>
              <a:gd name="T12" fmla="*/ 0 w 672"/>
              <a:gd name="T13" fmla="*/ 2147483647 h 691"/>
              <a:gd name="T14" fmla="*/ 0 60000 65536"/>
              <a:gd name="T15" fmla="*/ 0 60000 65536"/>
              <a:gd name="T16" fmla="*/ 0 60000 65536"/>
              <a:gd name="T17" fmla="*/ 0 60000 65536"/>
              <a:gd name="T18" fmla="*/ 0 60000 65536"/>
              <a:gd name="T19" fmla="*/ 0 60000 65536"/>
              <a:gd name="T20" fmla="*/ 0 60000 65536"/>
              <a:gd name="T21" fmla="*/ 0 w 672"/>
              <a:gd name="T22" fmla="*/ 0 h 691"/>
              <a:gd name="T23" fmla="*/ 672 w 672"/>
              <a:gd name="T24" fmla="*/ 691 h 6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2" h="691">
                <a:moveTo>
                  <a:pt x="0" y="145"/>
                </a:moveTo>
                <a:lnTo>
                  <a:pt x="136" y="0"/>
                </a:lnTo>
                <a:lnTo>
                  <a:pt x="672" y="0"/>
                </a:lnTo>
                <a:lnTo>
                  <a:pt x="672" y="551"/>
                </a:lnTo>
                <a:lnTo>
                  <a:pt x="528" y="691"/>
                </a:lnTo>
                <a:lnTo>
                  <a:pt x="528" y="145"/>
                </a:lnTo>
                <a:lnTo>
                  <a:pt x="0" y="145"/>
                </a:lnTo>
                <a:close/>
              </a:path>
            </a:pathLst>
          </a:custGeom>
          <a:solidFill>
            <a:srgbClr val="92D400"/>
          </a:solidFill>
          <a:ln>
            <a:noFill/>
          </a:ln>
          <a:extLst>
            <a:ext uri="{91240B29-F687-4f45-9708-019B960494DF}">
              <a14:hiddenLine xmlns:a14="http://schemas.microsoft.com/office/drawing/2010/main" w="3175">
                <a:solidFill>
                  <a:srgbClr val="000000"/>
                </a:solidFill>
                <a:round/>
                <a:headEnd/>
                <a:tailEnd/>
              </a14:hiddenLine>
            </a:ext>
          </a:extLst>
        </p:spPr>
        <p:txBody>
          <a:bodyPr vert="eaVert"/>
          <a:lstStyle/>
          <a:p>
            <a:endParaRPr lang="en-US"/>
          </a:p>
        </p:txBody>
      </p:sp>
      <p:sp>
        <p:nvSpPr>
          <p:cNvPr id="43" name="ZoneTexte 42"/>
          <p:cNvSpPr txBox="1">
            <a:spLocks noChangeArrowheads="1"/>
          </p:cNvSpPr>
          <p:nvPr/>
        </p:nvSpPr>
        <p:spPr bwMode="auto">
          <a:xfrm>
            <a:off x="7229475" y="5983288"/>
            <a:ext cx="2022475" cy="254000"/>
          </a:xfrm>
          <a:prstGeom prst="rect">
            <a:avLst/>
          </a:prstGeom>
          <a:noFill/>
          <a:ln w="9525">
            <a:noFill/>
            <a:miter lim="800000"/>
            <a:headEnd/>
            <a:tailEnd/>
          </a:ln>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1000" i="1">
                <a:ea typeface="MS PGothic" charset="0"/>
                <a:cs typeface="MS PGothic" charset="0"/>
              </a:rPr>
              <a:t>* Hors enseignes de proximité</a:t>
            </a:r>
          </a:p>
        </p:txBody>
      </p:sp>
      <p:pic>
        <p:nvPicPr>
          <p:cNvPr id="21518" name="Grap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00625"/>
            <a:ext cx="9144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Graph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835025"/>
            <a:ext cx="9067800"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12"/>
          </p:nvPr>
        </p:nvSpPr>
        <p:spPr>
          <a:xfrm>
            <a:off x="457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fld id="{3EDF29AA-AA2B-2D4C-AF84-2E99F2298622}" type="slidenum">
              <a:rPr lang="en-GB" sz="1400">
                <a:ea typeface="ヒラギノ角ゴ Pro W3" charset="0"/>
                <a:cs typeface="ヒラギノ角ゴ Pro W3" charset="0"/>
              </a:rPr>
              <a:pPr algn="l" eaLnBrk="1" hangingPunct="1"/>
              <a:t>17</a:t>
            </a:fld>
            <a:endParaRPr lang="en-GB" sz="1400">
              <a:ea typeface="ヒラギノ角ゴ Pro W3" charset="0"/>
              <a:cs typeface="ヒラギノ角ゴ Pro W3" charset="0"/>
            </a:endParaRPr>
          </a:p>
        </p:txBody>
      </p:sp>
      <p:grpSp>
        <p:nvGrpSpPr>
          <p:cNvPr id="22531" name="Group 39"/>
          <p:cNvGrpSpPr>
            <a:grpSpLocks/>
          </p:cNvGrpSpPr>
          <p:nvPr/>
        </p:nvGrpSpPr>
        <p:grpSpPr bwMode="auto">
          <a:xfrm>
            <a:off x="7493000" y="73025"/>
            <a:ext cx="1555750" cy="806450"/>
            <a:chOff x="4720" y="46"/>
            <a:chExt cx="980" cy="508"/>
          </a:xfrm>
        </p:grpSpPr>
        <p:sp>
          <p:nvSpPr>
            <p:cNvPr id="22540" name="Text Box 40"/>
            <p:cNvSpPr txBox="1">
              <a:spLocks noChangeArrowheads="1"/>
            </p:cNvSpPr>
            <p:nvPr/>
          </p:nvSpPr>
          <p:spPr bwMode="auto">
            <a:xfrm>
              <a:off x="4951" y="93"/>
              <a:ext cx="741"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30000"/>
                </a:spcBef>
              </a:pPr>
              <a:r>
                <a:rPr lang="fr-FR" sz="1200" b="1">
                  <a:solidFill>
                    <a:srgbClr val="969696"/>
                  </a:solidFill>
                </a:rPr>
                <a:t>PDM en hausse</a:t>
              </a:r>
            </a:p>
            <a:p>
              <a:pPr eaLnBrk="1" hangingPunct="1">
                <a:spcBef>
                  <a:spcPct val="30000"/>
                </a:spcBef>
              </a:pPr>
              <a:r>
                <a:rPr lang="fr-FR" sz="1200" b="1">
                  <a:solidFill>
                    <a:srgbClr val="969696"/>
                  </a:solidFill>
                </a:rPr>
                <a:t>PDM en baisse</a:t>
              </a:r>
            </a:p>
            <a:p>
              <a:pPr eaLnBrk="1" hangingPunct="1">
                <a:spcBef>
                  <a:spcPct val="30000"/>
                </a:spcBef>
              </a:pPr>
              <a:r>
                <a:rPr lang="fr-FR" sz="1200" b="1">
                  <a:solidFill>
                    <a:srgbClr val="969696"/>
                  </a:solidFill>
                </a:rPr>
                <a:t>PDM stable</a:t>
              </a:r>
            </a:p>
          </p:txBody>
        </p:sp>
        <p:sp>
          <p:nvSpPr>
            <p:cNvPr id="22541" name="Rectangle 41"/>
            <p:cNvSpPr>
              <a:spLocks noChangeArrowheads="1"/>
            </p:cNvSpPr>
            <p:nvPr/>
          </p:nvSpPr>
          <p:spPr bwMode="auto">
            <a:xfrm>
              <a:off x="4720" y="46"/>
              <a:ext cx="980" cy="508"/>
            </a:xfrm>
            <a:prstGeom prst="rect">
              <a:avLst/>
            </a:prstGeom>
            <a:noFill/>
            <a:ln w="12700">
              <a:solidFill>
                <a:srgbClr val="969696"/>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endParaRPr lang="en-US"/>
            </a:p>
          </p:txBody>
        </p:sp>
        <p:sp>
          <p:nvSpPr>
            <p:cNvPr id="22542" name="AutoShape 42"/>
            <p:cNvSpPr>
              <a:spLocks noChangeAspect="1" noChangeArrowheads="1"/>
            </p:cNvSpPr>
            <p:nvPr/>
          </p:nvSpPr>
          <p:spPr bwMode="auto">
            <a:xfrm>
              <a:off x="4770" y="62"/>
              <a:ext cx="116" cy="155"/>
            </a:xfrm>
            <a:prstGeom prst="triangle">
              <a:avLst>
                <a:gd name="adj" fmla="val 50000"/>
              </a:avLst>
            </a:prstGeom>
            <a:solidFill>
              <a:srgbClr val="91C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a:p>
          </p:txBody>
        </p:sp>
        <p:sp>
          <p:nvSpPr>
            <p:cNvPr id="22543" name="AutoShape 43"/>
            <p:cNvSpPr>
              <a:spLocks noChangeAspect="1" noChangeArrowheads="1"/>
            </p:cNvSpPr>
            <p:nvPr/>
          </p:nvSpPr>
          <p:spPr bwMode="auto">
            <a:xfrm rot="10800000">
              <a:off x="4774" y="244"/>
              <a:ext cx="116" cy="155"/>
            </a:xfrm>
            <a:prstGeom prst="triangle">
              <a:avLst>
                <a:gd name="adj" fmla="val 50000"/>
              </a:avLst>
            </a:prstGeom>
            <a:solidFill>
              <a:srgbClr val="5A345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a:p>
          </p:txBody>
        </p:sp>
        <p:sp>
          <p:nvSpPr>
            <p:cNvPr id="22544" name="AutoShape 44"/>
            <p:cNvSpPr>
              <a:spLocks noChangeAspect="1" noChangeArrowheads="1"/>
            </p:cNvSpPr>
            <p:nvPr/>
          </p:nvSpPr>
          <p:spPr bwMode="auto">
            <a:xfrm rot="5400000">
              <a:off x="4800" y="383"/>
              <a:ext cx="116" cy="154"/>
            </a:xfrm>
            <a:prstGeom prst="triangle">
              <a:avLst>
                <a:gd name="adj" fmla="val 50000"/>
              </a:avLst>
            </a:prstGeom>
            <a:solidFill>
              <a:srgbClr val="2E68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a:p>
          </p:txBody>
        </p:sp>
      </p:grpSp>
      <p:sp>
        <p:nvSpPr>
          <p:cNvPr id="22532" name="Text Box 10"/>
          <p:cNvSpPr txBox="1">
            <a:spLocks noChangeArrowheads="1"/>
          </p:cNvSpPr>
          <p:nvPr/>
        </p:nvSpPr>
        <p:spPr bwMode="auto">
          <a:xfrm>
            <a:off x="34925" y="5876925"/>
            <a:ext cx="85550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1000" i="1">
                <a:solidFill>
                  <a:srgbClr val="717185"/>
                </a:solidFill>
              </a:rPr>
              <a:t>Univers de Produits = PGC + FRAIS LS - Univers de référence : Total généralistes (hm+sm+hd+proxi+internet généralistes)</a:t>
            </a:r>
          </a:p>
          <a:p>
            <a:pPr eaLnBrk="1" hangingPunct="1"/>
            <a:r>
              <a:rPr lang="fr-FR" sz="1000" i="1">
                <a:solidFill>
                  <a:srgbClr val="717185"/>
                </a:solidFill>
              </a:rPr>
              <a:t>Ces données sont issues d</a:t>
            </a:r>
            <a:r>
              <a:rPr lang="ja-JP" altLang="fr-FR" sz="1000" i="1">
                <a:solidFill>
                  <a:srgbClr val="717185"/>
                </a:solidFill>
              </a:rPr>
              <a:t>’</a:t>
            </a:r>
            <a:r>
              <a:rPr lang="fr-FR" sz="1000" i="1">
                <a:solidFill>
                  <a:srgbClr val="717185"/>
                </a:solidFill>
              </a:rPr>
              <a:t>un panel et ont donc une valeur de probabilité</a:t>
            </a:r>
          </a:p>
        </p:txBody>
      </p:sp>
      <p:sp>
        <p:nvSpPr>
          <p:cNvPr id="18" name="Rectangle 4"/>
          <p:cNvSpPr>
            <a:spLocks noChangeArrowheads="1"/>
          </p:cNvSpPr>
          <p:nvPr/>
        </p:nvSpPr>
        <p:spPr bwMode="gray">
          <a:xfrm>
            <a:off x="107950" y="188913"/>
            <a:ext cx="7704138" cy="382587"/>
          </a:xfrm>
          <a:prstGeom prst="rect">
            <a:avLst/>
          </a:prstGeom>
          <a:noFill/>
          <a:ln w="9525" algn="ctr">
            <a:noFill/>
            <a:miter lim="800000"/>
            <a:headEnd/>
            <a:tailEnd/>
          </a:ln>
        </p:spPr>
        <p:txBody>
          <a:bodyPr lIns="0" tIns="0" rIns="0" bIns="0"/>
          <a:lstStyle/>
          <a:p>
            <a:pPr>
              <a:defRPr/>
            </a:pPr>
            <a:r>
              <a:rPr lang="fr-FR" sz="2600" b="1" dirty="0">
                <a:solidFill>
                  <a:srgbClr val="008080"/>
                </a:solidFill>
                <a:latin typeface="Arial" pitchFamily="34" charset="0"/>
                <a:ea typeface="ＭＳ Ｐゴシック" charset="-128"/>
              </a:rPr>
              <a:t>PART DE MARCHE VALEUR </a:t>
            </a:r>
            <a:r>
              <a:rPr lang="fr-FR" sz="2600" b="1" kern="0" dirty="0">
                <a:solidFill>
                  <a:srgbClr val="7F7F7F"/>
                </a:solidFill>
                <a:latin typeface="+mj-lt"/>
                <a:ea typeface="ＭＳ Ｐゴシック" charset="-128"/>
                <a:cs typeface="+mj-cs"/>
              </a:rPr>
              <a:t>des ENSEIGNES*</a:t>
            </a:r>
          </a:p>
          <a:p>
            <a:pPr>
              <a:defRPr/>
            </a:pPr>
            <a:endParaRPr lang="fr-FR" sz="1600" b="1" dirty="0">
              <a:solidFill>
                <a:srgbClr val="717185"/>
              </a:solidFill>
              <a:latin typeface="Arial" pitchFamily="34" charset="0"/>
              <a:ea typeface="ＭＳ Ｐゴシック" charset="-128"/>
            </a:endParaRPr>
          </a:p>
        </p:txBody>
      </p:sp>
      <p:sp>
        <p:nvSpPr>
          <p:cNvPr id="22534" name="Titre_date"/>
          <p:cNvSpPr txBox="1">
            <a:spLocks noChangeArrowheads="1"/>
          </p:cNvSpPr>
          <p:nvPr/>
        </p:nvSpPr>
        <p:spPr bwMode="auto">
          <a:xfrm>
            <a:off x="1908175" y="631825"/>
            <a:ext cx="45354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fr-FR" sz="1600">
                <a:solidFill>
                  <a:srgbClr val="7F7F7F"/>
                </a:solidFill>
              </a:rPr>
              <a:t>Période du 06 août au 09 septembre 2012</a:t>
            </a:r>
          </a:p>
        </p:txBody>
      </p:sp>
      <p:sp>
        <p:nvSpPr>
          <p:cNvPr id="22535" name="Freeform 7"/>
          <p:cNvSpPr>
            <a:spLocks/>
          </p:cNvSpPr>
          <p:nvPr/>
        </p:nvSpPr>
        <p:spPr bwMode="auto">
          <a:xfrm>
            <a:off x="6213475" y="620713"/>
            <a:ext cx="230188" cy="285750"/>
          </a:xfrm>
          <a:custGeom>
            <a:avLst/>
            <a:gdLst>
              <a:gd name="T0" fmla="*/ 0 w 672"/>
              <a:gd name="T1" fmla="*/ 2147483647 h 691"/>
              <a:gd name="T2" fmla="*/ 2147483647 w 672"/>
              <a:gd name="T3" fmla="*/ 0 h 691"/>
              <a:gd name="T4" fmla="*/ 2147483647 w 672"/>
              <a:gd name="T5" fmla="*/ 0 h 691"/>
              <a:gd name="T6" fmla="*/ 2147483647 w 672"/>
              <a:gd name="T7" fmla="*/ 2147483647 h 691"/>
              <a:gd name="T8" fmla="*/ 2147483647 w 672"/>
              <a:gd name="T9" fmla="*/ 2147483647 h 691"/>
              <a:gd name="T10" fmla="*/ 2147483647 w 672"/>
              <a:gd name="T11" fmla="*/ 2147483647 h 691"/>
              <a:gd name="T12" fmla="*/ 0 w 672"/>
              <a:gd name="T13" fmla="*/ 2147483647 h 691"/>
              <a:gd name="T14" fmla="*/ 0 60000 65536"/>
              <a:gd name="T15" fmla="*/ 0 60000 65536"/>
              <a:gd name="T16" fmla="*/ 0 60000 65536"/>
              <a:gd name="T17" fmla="*/ 0 60000 65536"/>
              <a:gd name="T18" fmla="*/ 0 60000 65536"/>
              <a:gd name="T19" fmla="*/ 0 60000 65536"/>
              <a:gd name="T20" fmla="*/ 0 60000 65536"/>
              <a:gd name="T21" fmla="*/ 0 w 672"/>
              <a:gd name="T22" fmla="*/ 0 h 691"/>
              <a:gd name="T23" fmla="*/ 672 w 672"/>
              <a:gd name="T24" fmla="*/ 691 h 6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2" h="691">
                <a:moveTo>
                  <a:pt x="0" y="145"/>
                </a:moveTo>
                <a:lnTo>
                  <a:pt x="136" y="0"/>
                </a:lnTo>
                <a:lnTo>
                  <a:pt x="672" y="0"/>
                </a:lnTo>
                <a:lnTo>
                  <a:pt x="672" y="551"/>
                </a:lnTo>
                <a:lnTo>
                  <a:pt x="528" y="691"/>
                </a:lnTo>
                <a:lnTo>
                  <a:pt x="528" y="145"/>
                </a:lnTo>
                <a:lnTo>
                  <a:pt x="0" y="145"/>
                </a:lnTo>
                <a:close/>
              </a:path>
            </a:pathLst>
          </a:custGeom>
          <a:solidFill>
            <a:srgbClr val="92D4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2536" name="Freeform 8"/>
          <p:cNvSpPr>
            <a:spLocks/>
          </p:cNvSpPr>
          <p:nvPr/>
        </p:nvSpPr>
        <p:spPr bwMode="auto">
          <a:xfrm rot="5400000" flipV="1">
            <a:off x="1879600" y="722313"/>
            <a:ext cx="287337" cy="230188"/>
          </a:xfrm>
          <a:custGeom>
            <a:avLst/>
            <a:gdLst>
              <a:gd name="T0" fmla="*/ 0 w 672"/>
              <a:gd name="T1" fmla="*/ 2147483647 h 691"/>
              <a:gd name="T2" fmla="*/ 2147483647 w 672"/>
              <a:gd name="T3" fmla="*/ 0 h 691"/>
              <a:gd name="T4" fmla="*/ 2147483647 w 672"/>
              <a:gd name="T5" fmla="*/ 0 h 691"/>
              <a:gd name="T6" fmla="*/ 2147483647 w 672"/>
              <a:gd name="T7" fmla="*/ 2147483647 h 691"/>
              <a:gd name="T8" fmla="*/ 2147483647 w 672"/>
              <a:gd name="T9" fmla="*/ 2147483647 h 691"/>
              <a:gd name="T10" fmla="*/ 2147483647 w 672"/>
              <a:gd name="T11" fmla="*/ 2147483647 h 691"/>
              <a:gd name="T12" fmla="*/ 0 w 672"/>
              <a:gd name="T13" fmla="*/ 2147483647 h 691"/>
              <a:gd name="T14" fmla="*/ 0 60000 65536"/>
              <a:gd name="T15" fmla="*/ 0 60000 65536"/>
              <a:gd name="T16" fmla="*/ 0 60000 65536"/>
              <a:gd name="T17" fmla="*/ 0 60000 65536"/>
              <a:gd name="T18" fmla="*/ 0 60000 65536"/>
              <a:gd name="T19" fmla="*/ 0 60000 65536"/>
              <a:gd name="T20" fmla="*/ 0 60000 65536"/>
              <a:gd name="T21" fmla="*/ 0 w 672"/>
              <a:gd name="T22" fmla="*/ 0 h 691"/>
              <a:gd name="T23" fmla="*/ 672 w 672"/>
              <a:gd name="T24" fmla="*/ 691 h 6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2" h="691">
                <a:moveTo>
                  <a:pt x="0" y="145"/>
                </a:moveTo>
                <a:lnTo>
                  <a:pt x="136" y="0"/>
                </a:lnTo>
                <a:lnTo>
                  <a:pt x="672" y="0"/>
                </a:lnTo>
                <a:lnTo>
                  <a:pt x="672" y="551"/>
                </a:lnTo>
                <a:lnTo>
                  <a:pt x="528" y="691"/>
                </a:lnTo>
                <a:lnTo>
                  <a:pt x="528" y="145"/>
                </a:lnTo>
                <a:lnTo>
                  <a:pt x="0" y="145"/>
                </a:lnTo>
                <a:close/>
              </a:path>
            </a:pathLst>
          </a:custGeom>
          <a:solidFill>
            <a:srgbClr val="92D400"/>
          </a:solidFill>
          <a:ln>
            <a:noFill/>
          </a:ln>
          <a:extLst>
            <a:ext uri="{91240B29-F687-4f45-9708-019B960494DF}">
              <a14:hiddenLine xmlns:a14="http://schemas.microsoft.com/office/drawing/2010/main" w="3175">
                <a:solidFill>
                  <a:srgbClr val="000000"/>
                </a:solidFill>
                <a:round/>
                <a:headEnd/>
                <a:tailEnd/>
              </a14:hiddenLine>
            </a:ext>
          </a:extLst>
        </p:spPr>
        <p:txBody>
          <a:bodyPr vert="eaVert"/>
          <a:lstStyle/>
          <a:p>
            <a:endParaRPr lang="en-US"/>
          </a:p>
        </p:txBody>
      </p:sp>
      <p:sp>
        <p:nvSpPr>
          <p:cNvPr id="38" name="ZoneTexte 37"/>
          <p:cNvSpPr txBox="1">
            <a:spLocks noChangeArrowheads="1"/>
          </p:cNvSpPr>
          <p:nvPr/>
        </p:nvSpPr>
        <p:spPr bwMode="auto">
          <a:xfrm>
            <a:off x="7229475" y="5983288"/>
            <a:ext cx="2022475" cy="254000"/>
          </a:xfrm>
          <a:prstGeom prst="rect">
            <a:avLst/>
          </a:prstGeom>
          <a:noFill/>
          <a:ln w="9525">
            <a:noFill/>
            <a:miter lim="800000"/>
            <a:headEnd/>
            <a:tailEnd/>
          </a:ln>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1000" i="1">
                <a:ea typeface="MS PGothic" charset="0"/>
                <a:cs typeface="MS PGothic" charset="0"/>
              </a:rPr>
              <a:t>* Hors enseignes de proximité</a:t>
            </a:r>
          </a:p>
        </p:txBody>
      </p:sp>
      <p:pic>
        <p:nvPicPr>
          <p:cNvPr id="22538" name="Graph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765175"/>
            <a:ext cx="9131300"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Graph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 y="5053013"/>
            <a:ext cx="90805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71438"/>
            <a:ext cx="8229600" cy="1143000"/>
          </a:xfrm>
        </p:spPr>
        <p:txBody>
          <a:bodyPr/>
          <a:lstStyle/>
          <a:p>
            <a:pPr algn="l" eaLnBrk="1" hangingPunct="1"/>
            <a:endParaRPr lang="en-US" sz="3000" b="1">
              <a:latin typeface="Arial" charset="0"/>
            </a:endParaRPr>
          </a:p>
        </p:txBody>
      </p:sp>
      <p:sp>
        <p:nvSpPr>
          <p:cNvPr id="23555" name="Rectangle 3"/>
          <p:cNvSpPr>
            <a:spLocks noGrp="1" noChangeArrowheads="1"/>
          </p:cNvSpPr>
          <p:nvPr>
            <p:ph type="body" idx="1"/>
          </p:nvPr>
        </p:nvSpPr>
        <p:spPr>
          <a:xfrm>
            <a:off x="357188" y="1546225"/>
            <a:ext cx="8858250" cy="4525963"/>
          </a:xfrm>
        </p:spPr>
        <p:txBody>
          <a:bodyPr/>
          <a:lstStyle/>
          <a:p>
            <a:pPr marL="273050" indent="-273050" eaLnBrk="1" hangingPunct="1">
              <a:lnSpc>
                <a:spcPct val="90000"/>
              </a:lnSpc>
              <a:buClr>
                <a:srgbClr val="C00000"/>
              </a:buClr>
              <a:buFont typeface="Wingdings" charset="0"/>
              <a:buChar char="§"/>
            </a:pPr>
            <a:r>
              <a:rPr lang="fr-FR" sz="2400">
                <a:latin typeface="Arial" charset="0"/>
              </a:rPr>
              <a:t>Mais quelle rentabilité aujourd</a:t>
            </a:r>
            <a:r>
              <a:rPr lang="ja-JP" altLang="fr-FR" sz="2400">
                <a:latin typeface="Arial" charset="0"/>
              </a:rPr>
              <a:t>’</a:t>
            </a:r>
            <a:r>
              <a:rPr lang="fr-FR" sz="2400">
                <a:latin typeface="Arial" charset="0"/>
              </a:rPr>
              <a:t>hui?</a:t>
            </a:r>
          </a:p>
        </p:txBody>
      </p:sp>
      <p:pic>
        <p:nvPicPr>
          <p:cNvPr id="603143" name="Picture 7" descr="http://www.lavoixeco.com/mediastore/VDN/A2009/M01/les-temps-sont-durs-mais-la-vie-est-be-1512859.jpg.jpg"/>
          <p:cNvPicPr>
            <a:picLocks noChangeAspect="1" noChangeArrowheads="1"/>
          </p:cNvPicPr>
          <p:nvPr/>
        </p:nvPicPr>
        <p:blipFill>
          <a:blip r:embed="rId2" cstate="print"/>
          <a:srcRect l="5036" r="13122" b="12297"/>
          <a:stretch>
            <a:fillRect/>
          </a:stretch>
        </p:blipFill>
        <p:spPr bwMode="auto">
          <a:xfrm>
            <a:off x="4355976" y="3140968"/>
            <a:ext cx="3000396" cy="1928826"/>
          </a:xfrm>
          <a:prstGeom prst="round2DiagRect">
            <a:avLst/>
          </a:prstGeom>
          <a:noFill/>
        </p:spPr>
      </p:pic>
      <p:sp>
        <p:nvSpPr>
          <p:cNvPr id="23557" name="Espace réservé du numéro de diapositive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5D84612-A26F-4C47-A2CB-F56876DED69C}" type="slidenum">
              <a:rPr lang="fr-FR"/>
              <a:pPr eaLnBrk="1" hangingPunct="1"/>
              <a:t>18</a:t>
            </a:fld>
            <a:endParaRPr lang="fr-F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defRPr/>
            </a:pPr>
            <a:r>
              <a:rPr lang="fr-FR" dirty="0" smtClean="0">
                <a:ea typeface="+mj-ea"/>
              </a:rPr>
              <a:t>Et les autres distributeurs dans le monde</a:t>
            </a:r>
            <a:endParaRPr lang="fr-FR" dirty="0">
              <a:ea typeface="+mj-ea"/>
            </a:endParaRPr>
          </a:p>
        </p:txBody>
      </p:sp>
      <p:sp>
        <p:nvSpPr>
          <p:cNvPr id="3" name="Espace réservé du contenu 2"/>
          <p:cNvSpPr>
            <a:spLocks noGrp="1"/>
          </p:cNvSpPr>
          <p:nvPr>
            <p:ph idx="1"/>
          </p:nvPr>
        </p:nvSpPr>
        <p:spPr/>
        <p:txBody>
          <a:bodyPr>
            <a:normAutofit lnSpcReduction="10000"/>
          </a:bodyPr>
          <a:lstStyle/>
          <a:p>
            <a:pPr>
              <a:buFontTx/>
              <a:buNone/>
              <a:defRPr/>
            </a:pPr>
            <a:r>
              <a:rPr lang="fr-FR" u="sng" dirty="0" smtClean="0">
                <a:ea typeface="+mn-ea"/>
              </a:rPr>
              <a:t>Taux de marge brute</a:t>
            </a:r>
          </a:p>
          <a:p>
            <a:pPr>
              <a:defRPr/>
            </a:pPr>
            <a:r>
              <a:rPr lang="fr-FR" dirty="0" smtClean="0">
                <a:ea typeface="+mn-ea"/>
              </a:rPr>
              <a:t>Auchan: 23,6%</a:t>
            </a:r>
          </a:p>
          <a:p>
            <a:pPr>
              <a:defRPr/>
            </a:pPr>
            <a:r>
              <a:rPr lang="fr-FR" dirty="0" smtClean="0">
                <a:ea typeface="+mn-ea"/>
              </a:rPr>
              <a:t>Carrefour: 22,4%</a:t>
            </a:r>
          </a:p>
          <a:p>
            <a:pPr>
              <a:defRPr/>
            </a:pPr>
            <a:r>
              <a:rPr lang="fr-FR" dirty="0" smtClean="0">
                <a:ea typeface="+mn-ea"/>
              </a:rPr>
              <a:t>Casino: 27%</a:t>
            </a:r>
          </a:p>
          <a:p>
            <a:pPr>
              <a:defRPr/>
            </a:pPr>
            <a:endParaRPr lang="fr-FR" dirty="0" smtClean="0">
              <a:ea typeface="+mn-ea"/>
            </a:endParaRPr>
          </a:p>
          <a:p>
            <a:pPr>
              <a:defRPr/>
            </a:pPr>
            <a:r>
              <a:rPr lang="fr-FR" dirty="0" smtClean="0">
                <a:ea typeface="+mn-ea"/>
              </a:rPr>
              <a:t>Target: 28,5%</a:t>
            </a:r>
          </a:p>
          <a:p>
            <a:pPr>
              <a:defRPr/>
            </a:pPr>
            <a:r>
              <a:rPr lang="fr-FR" dirty="0" err="1" smtClean="0">
                <a:ea typeface="+mn-ea"/>
              </a:rPr>
              <a:t>Sainsbury</a:t>
            </a:r>
            <a:r>
              <a:rPr lang="fr-FR" dirty="0" smtClean="0">
                <a:ea typeface="+mn-ea"/>
              </a:rPr>
              <a:t>: 28,6%</a:t>
            </a:r>
          </a:p>
          <a:p>
            <a:pPr>
              <a:defRPr/>
            </a:pPr>
            <a:r>
              <a:rPr lang="fr-FR" dirty="0" err="1" smtClean="0">
                <a:ea typeface="+mn-ea"/>
              </a:rPr>
              <a:t>Whole</a:t>
            </a:r>
            <a:r>
              <a:rPr lang="fr-FR" dirty="0" smtClean="0">
                <a:ea typeface="+mn-ea"/>
              </a:rPr>
              <a:t> </a:t>
            </a:r>
            <a:r>
              <a:rPr lang="fr-FR" dirty="0" err="1" smtClean="0">
                <a:ea typeface="+mn-ea"/>
              </a:rPr>
              <a:t>Foods</a:t>
            </a:r>
            <a:r>
              <a:rPr lang="fr-FR" dirty="0" smtClean="0">
                <a:ea typeface="+mn-ea"/>
              </a:rPr>
              <a:t> </a:t>
            </a:r>
            <a:r>
              <a:rPr lang="fr-FR" dirty="0" err="1" smtClean="0">
                <a:ea typeface="+mn-ea"/>
              </a:rPr>
              <a:t>Market</a:t>
            </a:r>
            <a:r>
              <a:rPr lang="fr-FR" dirty="0" smtClean="0">
                <a:ea typeface="+mn-ea"/>
              </a:rPr>
              <a:t>: 34,3%</a:t>
            </a:r>
          </a:p>
          <a:p>
            <a:pPr>
              <a:defRPr/>
            </a:pPr>
            <a:endParaRPr lang="fr-FR" dirty="0">
              <a:ea typeface="+mn-ea"/>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en-US">
              <a:latin typeface="Arial" charset="0"/>
            </a:endParaRPr>
          </a:p>
        </p:txBody>
      </p:sp>
      <p:sp>
        <p:nvSpPr>
          <p:cNvPr id="7171" name="Rectangle 3"/>
          <p:cNvSpPr>
            <a:spLocks noGrp="1" noChangeArrowheads="1"/>
          </p:cNvSpPr>
          <p:nvPr>
            <p:ph type="body" idx="1"/>
          </p:nvPr>
        </p:nvSpPr>
        <p:spPr/>
        <p:txBody>
          <a:bodyPr/>
          <a:lstStyle/>
          <a:p>
            <a:pPr eaLnBrk="1" hangingPunct="1"/>
            <a:endParaRPr lang="en-US">
              <a:latin typeface="Arial" charset="0"/>
            </a:endParaRPr>
          </a:p>
        </p:txBody>
      </p:sp>
      <p:pic>
        <p:nvPicPr>
          <p:cNvPr id="7172" name="Picture 4" descr="INTERVENTION EQUIPM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4288"/>
            <a:ext cx="9182100" cy="68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p:nvPr>
        </p:nvSpPr>
        <p:spPr/>
        <p:txBody>
          <a:bodyPr/>
          <a:lstStyle/>
          <a:p>
            <a:endParaRPr lang="en-US">
              <a:latin typeface="Arial" charset="0"/>
            </a:endParaRPr>
          </a:p>
        </p:txBody>
      </p:sp>
      <p:sp>
        <p:nvSpPr>
          <p:cNvPr id="3" name="Espace réservé du contenu 2"/>
          <p:cNvSpPr>
            <a:spLocks noGrp="1"/>
          </p:cNvSpPr>
          <p:nvPr>
            <p:ph idx="1"/>
          </p:nvPr>
        </p:nvSpPr>
        <p:spPr/>
        <p:txBody>
          <a:bodyPr>
            <a:normAutofit lnSpcReduction="10000"/>
          </a:bodyPr>
          <a:lstStyle/>
          <a:p>
            <a:pPr>
              <a:buFontTx/>
              <a:buNone/>
              <a:defRPr/>
            </a:pPr>
            <a:r>
              <a:rPr lang="fr-FR" u="sng" dirty="0" smtClean="0">
                <a:ea typeface="+mn-ea"/>
              </a:rPr>
              <a:t>Marge nette</a:t>
            </a:r>
          </a:p>
          <a:p>
            <a:pPr>
              <a:defRPr/>
            </a:pPr>
            <a:r>
              <a:rPr lang="fr-FR" dirty="0" smtClean="0">
                <a:ea typeface="+mn-ea"/>
              </a:rPr>
              <a:t>Auchan: 1,9%</a:t>
            </a:r>
          </a:p>
          <a:p>
            <a:pPr>
              <a:defRPr/>
            </a:pPr>
            <a:r>
              <a:rPr lang="fr-FR" dirty="0" smtClean="0">
                <a:ea typeface="+mn-ea"/>
              </a:rPr>
              <a:t>Carrefour: 1,8%</a:t>
            </a:r>
          </a:p>
          <a:p>
            <a:pPr>
              <a:defRPr/>
            </a:pPr>
            <a:r>
              <a:rPr lang="fr-FR" dirty="0" smtClean="0">
                <a:ea typeface="+mn-ea"/>
              </a:rPr>
              <a:t>Casino: 2,3%</a:t>
            </a:r>
          </a:p>
          <a:p>
            <a:pPr>
              <a:defRPr/>
            </a:pPr>
            <a:endParaRPr lang="fr-FR" dirty="0" smtClean="0">
              <a:ea typeface="+mn-ea"/>
            </a:endParaRPr>
          </a:p>
          <a:p>
            <a:pPr>
              <a:defRPr/>
            </a:pPr>
            <a:r>
              <a:rPr lang="fr-FR" dirty="0" err="1" smtClean="0">
                <a:ea typeface="+mn-ea"/>
              </a:rPr>
              <a:t>Walmart</a:t>
            </a:r>
            <a:r>
              <a:rPr lang="fr-FR" dirty="0" smtClean="0">
                <a:ea typeface="+mn-ea"/>
              </a:rPr>
              <a:t>: 3,9%</a:t>
            </a:r>
          </a:p>
          <a:p>
            <a:pPr>
              <a:defRPr/>
            </a:pPr>
            <a:r>
              <a:rPr lang="fr-FR" dirty="0" err="1" smtClean="0">
                <a:ea typeface="+mn-ea"/>
              </a:rPr>
              <a:t>Tesco</a:t>
            </a:r>
            <a:r>
              <a:rPr lang="fr-FR" dirty="0" smtClean="0">
                <a:ea typeface="+mn-ea"/>
              </a:rPr>
              <a:t>: 4%</a:t>
            </a:r>
          </a:p>
          <a:p>
            <a:pPr>
              <a:defRPr/>
            </a:pPr>
            <a:r>
              <a:rPr lang="fr-FR" dirty="0" smtClean="0">
                <a:ea typeface="+mn-ea"/>
              </a:rPr>
              <a:t>Target: 3,7%%</a:t>
            </a:r>
          </a:p>
          <a:p>
            <a:pPr>
              <a:defRPr/>
            </a:pPr>
            <a:endParaRPr lang="fr-FR" dirty="0">
              <a:ea typeface="+mn-ea"/>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p:txBody>
          <a:bodyPr/>
          <a:lstStyle/>
          <a:p>
            <a:endParaRPr lang="en-US">
              <a:latin typeface="Arial" charset="0"/>
            </a:endParaRPr>
          </a:p>
        </p:txBody>
      </p:sp>
      <p:sp>
        <p:nvSpPr>
          <p:cNvPr id="3" name="Espace réservé du contenu 2"/>
          <p:cNvSpPr>
            <a:spLocks noGrp="1"/>
          </p:cNvSpPr>
          <p:nvPr>
            <p:ph idx="1"/>
          </p:nvPr>
        </p:nvSpPr>
        <p:spPr/>
        <p:txBody>
          <a:bodyPr>
            <a:normAutofit lnSpcReduction="10000"/>
          </a:bodyPr>
          <a:lstStyle/>
          <a:p>
            <a:pPr>
              <a:buFontTx/>
              <a:buNone/>
              <a:defRPr/>
            </a:pPr>
            <a:r>
              <a:rPr lang="fr-FR" u="sng" dirty="0" smtClean="0">
                <a:ea typeface="+mn-ea"/>
              </a:rPr>
              <a:t>Nombre de jours de stock</a:t>
            </a:r>
          </a:p>
          <a:p>
            <a:pPr>
              <a:defRPr/>
            </a:pPr>
            <a:r>
              <a:rPr lang="fr-FR" dirty="0" smtClean="0">
                <a:ea typeface="+mn-ea"/>
              </a:rPr>
              <a:t>Auchan: 28</a:t>
            </a:r>
          </a:p>
          <a:p>
            <a:pPr>
              <a:defRPr/>
            </a:pPr>
            <a:r>
              <a:rPr lang="fr-FR" dirty="0" smtClean="0">
                <a:ea typeface="+mn-ea"/>
              </a:rPr>
              <a:t>Carrefour: 28</a:t>
            </a:r>
          </a:p>
          <a:p>
            <a:pPr>
              <a:defRPr/>
            </a:pPr>
            <a:r>
              <a:rPr lang="fr-FR" dirty="0" smtClean="0">
                <a:ea typeface="+mn-ea"/>
              </a:rPr>
              <a:t>Casino: 35</a:t>
            </a:r>
          </a:p>
          <a:p>
            <a:pPr>
              <a:defRPr/>
            </a:pPr>
            <a:endParaRPr lang="fr-FR" dirty="0" smtClean="0">
              <a:ea typeface="+mn-ea"/>
            </a:endParaRPr>
          </a:p>
          <a:p>
            <a:pPr>
              <a:defRPr/>
            </a:pPr>
            <a:r>
              <a:rPr lang="fr-FR" dirty="0" smtClean="0">
                <a:ea typeface="+mn-ea"/>
              </a:rPr>
              <a:t>Morrison: 13</a:t>
            </a:r>
          </a:p>
          <a:p>
            <a:pPr>
              <a:defRPr/>
            </a:pPr>
            <a:r>
              <a:rPr lang="fr-FR" dirty="0" err="1" smtClean="0">
                <a:ea typeface="+mn-ea"/>
              </a:rPr>
              <a:t>Tesco</a:t>
            </a:r>
            <a:r>
              <a:rPr lang="fr-FR" dirty="0" smtClean="0">
                <a:ea typeface="+mn-ea"/>
              </a:rPr>
              <a:t>: 17</a:t>
            </a:r>
          </a:p>
          <a:p>
            <a:pPr>
              <a:defRPr/>
            </a:pPr>
            <a:r>
              <a:rPr lang="fr-FR" dirty="0" err="1" smtClean="0">
                <a:ea typeface="+mn-ea"/>
              </a:rPr>
              <a:t>Whole</a:t>
            </a:r>
            <a:r>
              <a:rPr lang="fr-FR" dirty="0" smtClean="0">
                <a:ea typeface="+mn-ea"/>
              </a:rPr>
              <a:t> </a:t>
            </a:r>
            <a:r>
              <a:rPr lang="fr-FR" dirty="0" err="1" smtClean="0">
                <a:ea typeface="+mn-ea"/>
              </a:rPr>
              <a:t>Foods</a:t>
            </a:r>
            <a:r>
              <a:rPr lang="fr-FR" dirty="0" smtClean="0">
                <a:ea typeface="+mn-ea"/>
              </a:rPr>
              <a:t> </a:t>
            </a:r>
            <a:r>
              <a:rPr lang="fr-FR" dirty="0" err="1" smtClean="0">
                <a:ea typeface="+mn-ea"/>
              </a:rPr>
              <a:t>Market</a:t>
            </a:r>
            <a:r>
              <a:rPr lang="fr-FR" dirty="0" smtClean="0">
                <a:ea typeface="+mn-ea"/>
              </a:rPr>
              <a:t>: 14%</a:t>
            </a:r>
          </a:p>
          <a:p>
            <a:pPr>
              <a:defRPr/>
            </a:pPr>
            <a:endParaRPr lang="fr-FR" dirty="0">
              <a:ea typeface="+mn-ea"/>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p:cNvSpPr>
            <a:spLocks noGrp="1"/>
          </p:cNvSpPr>
          <p:nvPr>
            <p:ph type="title"/>
          </p:nvPr>
        </p:nvSpPr>
        <p:spPr/>
        <p:txBody>
          <a:bodyPr/>
          <a:lstStyle/>
          <a:p>
            <a:endParaRPr lang="en-US">
              <a:latin typeface="Arial" charset="0"/>
            </a:endParaRPr>
          </a:p>
        </p:txBody>
      </p:sp>
      <p:sp>
        <p:nvSpPr>
          <p:cNvPr id="3" name="Espace réservé du contenu 2"/>
          <p:cNvSpPr>
            <a:spLocks noGrp="1"/>
          </p:cNvSpPr>
          <p:nvPr>
            <p:ph idx="1"/>
          </p:nvPr>
        </p:nvSpPr>
        <p:spPr/>
        <p:txBody>
          <a:bodyPr>
            <a:normAutofit lnSpcReduction="10000"/>
          </a:bodyPr>
          <a:lstStyle/>
          <a:p>
            <a:pPr>
              <a:buFontTx/>
              <a:buNone/>
              <a:defRPr/>
            </a:pPr>
            <a:r>
              <a:rPr lang="fr-FR" b="1" dirty="0" smtClean="0">
                <a:ea typeface="+mn-ea"/>
              </a:rPr>
              <a:t>Fais de personnel</a:t>
            </a:r>
          </a:p>
          <a:p>
            <a:pPr>
              <a:defRPr/>
            </a:pPr>
            <a:r>
              <a:rPr lang="fr-FR" dirty="0" smtClean="0">
                <a:ea typeface="+mn-ea"/>
              </a:rPr>
              <a:t>Auchan: 11,2%</a:t>
            </a:r>
          </a:p>
          <a:p>
            <a:pPr>
              <a:defRPr/>
            </a:pPr>
            <a:r>
              <a:rPr lang="fr-FR" dirty="0" smtClean="0">
                <a:ea typeface="+mn-ea"/>
              </a:rPr>
              <a:t>Carrefour: 9,7%</a:t>
            </a:r>
          </a:p>
          <a:p>
            <a:pPr>
              <a:defRPr/>
            </a:pPr>
            <a:r>
              <a:rPr lang="fr-FR" dirty="0" smtClean="0">
                <a:ea typeface="+mn-ea"/>
              </a:rPr>
              <a:t>Casino: 10,5%</a:t>
            </a:r>
          </a:p>
          <a:p>
            <a:pPr>
              <a:defRPr/>
            </a:pPr>
            <a:endParaRPr lang="fr-FR" dirty="0" smtClean="0">
              <a:ea typeface="+mn-ea"/>
            </a:endParaRPr>
          </a:p>
          <a:p>
            <a:pPr>
              <a:defRPr/>
            </a:pPr>
            <a:r>
              <a:rPr lang="fr-FR" dirty="0" smtClean="0">
                <a:ea typeface="+mn-ea"/>
              </a:rPr>
              <a:t>Ica: 8,9%</a:t>
            </a:r>
          </a:p>
          <a:p>
            <a:pPr>
              <a:defRPr/>
            </a:pPr>
            <a:r>
              <a:rPr lang="fr-FR" dirty="0" smtClean="0">
                <a:ea typeface="+mn-ea"/>
              </a:rPr>
              <a:t>Jeronimo Martins: 8,2%</a:t>
            </a:r>
          </a:p>
          <a:p>
            <a:pPr>
              <a:defRPr/>
            </a:pPr>
            <a:r>
              <a:rPr lang="fr-FR" dirty="0" err="1" smtClean="0">
                <a:ea typeface="+mn-ea"/>
              </a:rPr>
              <a:t>Kesko</a:t>
            </a:r>
            <a:r>
              <a:rPr lang="fr-FR" dirty="0" smtClean="0">
                <a:ea typeface="+mn-ea"/>
              </a:rPr>
              <a:t>: 6,3%</a:t>
            </a:r>
          </a:p>
          <a:p>
            <a:pPr>
              <a:defRPr/>
            </a:pPr>
            <a:endParaRPr lang="fr-FR" dirty="0">
              <a:ea typeface="+mn-ea"/>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defRPr/>
            </a:pPr>
            <a:r>
              <a:rPr lang="fr-FR" dirty="0" smtClean="0">
                <a:ea typeface="+mj-ea"/>
              </a:rPr>
              <a:t>Les chiffres 2011 des </a:t>
            </a:r>
            <a:r>
              <a:rPr lang="fr-FR" dirty="0" err="1" smtClean="0">
                <a:ea typeface="+mj-ea"/>
              </a:rPr>
              <a:t>hypers</a:t>
            </a:r>
            <a:r>
              <a:rPr lang="fr-FR" dirty="0" smtClean="0">
                <a:ea typeface="+mj-ea"/>
              </a:rPr>
              <a:t> Carrefour France</a:t>
            </a:r>
            <a:endParaRPr lang="fr-FR" dirty="0">
              <a:ea typeface="+mj-ea"/>
            </a:endParaRPr>
          </a:p>
        </p:txBody>
      </p:sp>
      <p:sp>
        <p:nvSpPr>
          <p:cNvPr id="28675" name="Espace réservé du contenu 2"/>
          <p:cNvSpPr>
            <a:spLocks noGrp="1"/>
          </p:cNvSpPr>
          <p:nvPr>
            <p:ph idx="1"/>
          </p:nvPr>
        </p:nvSpPr>
        <p:spPr/>
        <p:txBody>
          <a:bodyPr/>
          <a:lstStyle/>
          <a:p>
            <a:r>
              <a:rPr lang="fr-FR">
                <a:latin typeface="Arial" charset="0"/>
              </a:rPr>
              <a:t>Total magasins: -1,3% (21,3 milliards d</a:t>
            </a:r>
            <a:r>
              <a:rPr lang="ja-JP" altLang="fr-FR">
                <a:latin typeface="Arial" charset="0"/>
              </a:rPr>
              <a:t>’</a:t>
            </a:r>
            <a:r>
              <a:rPr lang="fr-FR">
                <a:latin typeface="Arial" charset="0"/>
              </a:rPr>
              <a:t>euros)</a:t>
            </a:r>
          </a:p>
          <a:p>
            <a:r>
              <a:rPr lang="fr-FR">
                <a:latin typeface="Arial" charset="0"/>
              </a:rPr>
              <a:t>Culture: -12,8%</a:t>
            </a:r>
          </a:p>
          <a:p>
            <a:r>
              <a:rPr lang="fr-FR">
                <a:latin typeface="Arial" charset="0"/>
              </a:rPr>
              <a:t>EPCS: -12,5% </a:t>
            </a:r>
          </a:p>
          <a:p>
            <a:r>
              <a:rPr lang="fr-FR">
                <a:latin typeface="Arial" charset="0"/>
              </a:rPr>
              <a:t>GEM: -19,5%</a:t>
            </a:r>
          </a:p>
          <a:p>
            <a:r>
              <a:rPr lang="fr-FR">
                <a:latin typeface="Arial" charset="0"/>
              </a:rPr>
              <a:t>PEM:  -10,1%</a:t>
            </a:r>
          </a:p>
          <a:p>
            <a:r>
              <a:rPr lang="fr-FR">
                <a:latin typeface="Arial" charset="0"/>
              </a:rPr>
              <a:t>Image/son: -13,6%</a:t>
            </a:r>
          </a:p>
          <a:p>
            <a:r>
              <a:rPr lang="fr-FR">
                <a:latin typeface="Arial" charset="0"/>
              </a:rPr>
              <a:t>Micro-informatique: -8,9%</a:t>
            </a:r>
          </a:p>
          <a:p>
            <a:endParaRPr lang="fr-FR">
              <a:latin typeface="Arial" charset="0"/>
            </a:endParaRPr>
          </a:p>
          <a:p>
            <a:endParaRPr lang="fr-FR">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500063"/>
            <a:ext cx="8229600" cy="1143000"/>
          </a:xfrm>
        </p:spPr>
        <p:txBody>
          <a:bodyPr/>
          <a:lstStyle/>
          <a:p>
            <a:pPr eaLnBrk="1" hangingPunct="1"/>
            <a:r>
              <a:rPr lang="fr-FR">
                <a:solidFill>
                  <a:srgbClr val="C00000"/>
                </a:solidFill>
                <a:latin typeface="Arial" charset="0"/>
              </a:rPr>
              <a:t>V - </a:t>
            </a:r>
            <a:r>
              <a:rPr lang="fr-FR" sz="2800" b="1">
                <a:latin typeface="Arial" charset="0"/>
              </a:rPr>
              <a:t>Les impacts de la LME et de la crise </a:t>
            </a:r>
            <a:br>
              <a:rPr lang="fr-FR" sz="2800" b="1">
                <a:latin typeface="Arial" charset="0"/>
              </a:rPr>
            </a:br>
            <a:r>
              <a:rPr lang="fr-FR" sz="2800" b="1">
                <a:latin typeface="Arial" charset="0"/>
              </a:rPr>
              <a:t>                                    sur le grand commerce</a:t>
            </a:r>
          </a:p>
        </p:txBody>
      </p:sp>
      <p:sp>
        <p:nvSpPr>
          <p:cNvPr id="29699" name="Espace réservé du numéro de diapositive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48A64F6-D1D4-B646-9CCE-E6C2380E2911}" type="slidenum">
              <a:rPr lang="fr-FR"/>
              <a:pPr eaLnBrk="1" hangingPunct="1"/>
              <a:t>24</a:t>
            </a:fld>
            <a:endParaRPr lang="fr-FR"/>
          </a:p>
        </p:txBody>
      </p:sp>
      <p:pic>
        <p:nvPicPr>
          <p:cNvPr id="29700" name="Picture 4" descr="C:\Users\Yves Marin\AppData\Local\Microsoft\Windows\Temporary Internet Files\Content.IE5\ZBBB33G5\MPj0422348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875"/>
            <a:ext cx="3157538" cy="51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u numéro de diapositive 4"/>
          <p:cNvSpPr>
            <a:spLocks noGrp="1"/>
          </p:cNvSpPr>
          <p:nvPr>
            <p:ph type="sldNum" sz="quarter" idx="12"/>
          </p:nvPr>
        </p:nvSpPr>
        <p:spPr>
          <a:xfrm>
            <a:off x="3124200" y="6245225"/>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fld id="{2CC2A1A4-FF53-BC41-A6B6-4BC6A7EFE8E4}" type="slidenum">
              <a:rPr lang="fr-FR" sz="1400"/>
              <a:pPr algn="ctr" eaLnBrk="1" hangingPunct="1"/>
              <a:t>25</a:t>
            </a:fld>
            <a:endParaRPr lang="fr-FR" sz="1400"/>
          </a:p>
        </p:txBody>
      </p:sp>
      <p:sp>
        <p:nvSpPr>
          <p:cNvPr id="30723" name="Rectangle 2"/>
          <p:cNvSpPr>
            <a:spLocks noGrp="1" noChangeArrowheads="1"/>
          </p:cNvSpPr>
          <p:nvPr>
            <p:ph type="title"/>
          </p:nvPr>
        </p:nvSpPr>
        <p:spPr/>
        <p:txBody>
          <a:bodyPr/>
          <a:lstStyle/>
          <a:p>
            <a:pPr eaLnBrk="1" hangingPunct="1"/>
            <a:r>
              <a:rPr lang="fr-FR" sz="2000">
                <a:latin typeface="Arial" charset="0"/>
              </a:rPr>
              <a:t>La cinquième loi majeure de l</a:t>
            </a:r>
            <a:r>
              <a:rPr lang="ja-JP" altLang="fr-FR" sz="2000">
                <a:latin typeface="Arial" charset="0"/>
              </a:rPr>
              <a:t>’</a:t>
            </a:r>
            <a:r>
              <a:rPr lang="fr-FR" sz="2000">
                <a:latin typeface="Arial" charset="0"/>
              </a:rPr>
              <a:t>après-guerre</a:t>
            </a:r>
          </a:p>
        </p:txBody>
      </p:sp>
      <p:graphicFrame>
        <p:nvGraphicFramePr>
          <p:cNvPr id="6" name="Diagramme 5"/>
          <p:cNvGraphicFramePr/>
          <p:nvPr/>
        </p:nvGraphicFramePr>
        <p:xfrm>
          <a:off x="1736461" y="1357298"/>
          <a:ext cx="6660220" cy="5500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lèche courbée vers la droite 7"/>
          <p:cNvSpPr/>
          <p:nvPr/>
        </p:nvSpPr>
        <p:spPr>
          <a:xfrm>
            <a:off x="681038" y="2286000"/>
            <a:ext cx="330200" cy="64293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9" name="Flèche courbée vers la droite 8"/>
          <p:cNvSpPr/>
          <p:nvPr/>
        </p:nvSpPr>
        <p:spPr>
          <a:xfrm>
            <a:off x="681038" y="3571875"/>
            <a:ext cx="330200" cy="64293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10" name="Flèche courbée vers la droite 9"/>
          <p:cNvSpPr/>
          <p:nvPr/>
        </p:nvSpPr>
        <p:spPr>
          <a:xfrm>
            <a:off x="681038" y="4714875"/>
            <a:ext cx="330200" cy="64293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11" name="Flèche courbée vers la droite 10"/>
          <p:cNvSpPr/>
          <p:nvPr/>
        </p:nvSpPr>
        <p:spPr>
          <a:xfrm>
            <a:off x="681038" y="5857875"/>
            <a:ext cx="330200" cy="64293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u numéro de diapositive 4"/>
          <p:cNvSpPr>
            <a:spLocks noGrp="1"/>
          </p:cNvSpPr>
          <p:nvPr>
            <p:ph type="sldNum" sz="quarter" idx="12"/>
          </p:nvPr>
        </p:nvSpPr>
        <p:spPr>
          <a:xfrm>
            <a:off x="3124200" y="6245225"/>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fld id="{48427927-D109-D449-9ED2-5F04959B42F0}" type="slidenum">
              <a:rPr lang="fr-FR" sz="1400"/>
              <a:pPr algn="ctr" eaLnBrk="1" hangingPunct="1"/>
              <a:t>26</a:t>
            </a:fld>
            <a:endParaRPr lang="fr-FR" sz="1400"/>
          </a:p>
        </p:txBody>
      </p:sp>
      <p:sp>
        <p:nvSpPr>
          <p:cNvPr id="31747" name="Rectangle 2"/>
          <p:cNvSpPr>
            <a:spLocks noGrp="1" noChangeArrowheads="1"/>
          </p:cNvSpPr>
          <p:nvPr>
            <p:ph type="title"/>
          </p:nvPr>
        </p:nvSpPr>
        <p:spPr/>
        <p:txBody>
          <a:bodyPr/>
          <a:lstStyle/>
          <a:p>
            <a:pPr eaLnBrk="1" hangingPunct="1"/>
            <a:r>
              <a:rPr lang="fr-FR">
                <a:latin typeface="Arial" charset="0"/>
              </a:rPr>
              <a:t>LME : une équation complexe</a:t>
            </a:r>
          </a:p>
        </p:txBody>
      </p:sp>
      <p:graphicFrame>
        <p:nvGraphicFramePr>
          <p:cNvPr id="6" name="Diagramme 5"/>
          <p:cNvGraphicFramePr/>
          <p:nvPr/>
        </p:nvGraphicFramePr>
        <p:xfrm>
          <a:off x="1538633" y="1857364"/>
          <a:ext cx="6096000"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1749" name="Picture 4" descr="C:\Users\Yves Marin\AppData\Local\Microsoft\Windows\Temporary Internet Files\Content.IE5\PHREMIZ2\MCj0433921000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01813" y="2000250"/>
            <a:ext cx="1055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5" descr="C:\Users\Yves Marin\AppData\Local\Microsoft\Windows\Temporary Internet Files\Content.IE5\PHREMIZ2\MCj0433964000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36725" y="5000625"/>
            <a:ext cx="1120775"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Picture 6" descr="C:\Users\Yves Marin\AppData\Local\Microsoft\Windows\Temporary Internet Files\Content.IE5\5SB5FB8W\MCj03560110000[1].wmf"/>
          <p:cNvSpPr>
            <a:spLocks noChangeAspect="1" noChangeArrowheads="1"/>
          </p:cNvSpPr>
          <p:nvPr/>
        </p:nvSpPr>
        <p:spPr bwMode="auto">
          <a:xfrm>
            <a:off x="1868488" y="3643313"/>
            <a:ext cx="847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a:xfrm>
            <a:off x="428625" y="1484313"/>
            <a:ext cx="8215313" cy="3090862"/>
          </a:xfrm>
        </p:spPr>
        <p:txBody>
          <a:bodyPr/>
          <a:lstStyle/>
          <a:p>
            <a:r>
              <a:rPr lang="fr-FR" sz="4000" b="1">
                <a:solidFill>
                  <a:srgbClr val="262626"/>
                </a:solidFill>
                <a:latin typeface="Arial" charset="0"/>
              </a:rPr>
              <a:t>Un constat très amer pour les</a:t>
            </a:r>
            <a:br>
              <a:rPr lang="fr-FR" sz="4000" b="1">
                <a:solidFill>
                  <a:srgbClr val="262626"/>
                </a:solidFill>
                <a:latin typeface="Arial" charset="0"/>
              </a:rPr>
            </a:br>
            <a:r>
              <a:rPr lang="fr-FR" sz="4000" b="1">
                <a:solidFill>
                  <a:srgbClr val="262626"/>
                </a:solidFill>
                <a:latin typeface="Arial" charset="0"/>
              </a:rPr>
              <a:t>industriels / fournisseurs / producteurs alors que l</a:t>
            </a:r>
            <a:r>
              <a:rPr lang="ja-JP" altLang="fr-FR" sz="4000" b="1">
                <a:solidFill>
                  <a:srgbClr val="262626"/>
                </a:solidFill>
                <a:latin typeface="Arial" charset="0"/>
              </a:rPr>
              <a:t>’</a:t>
            </a:r>
            <a:r>
              <a:rPr lang="fr-FR" sz="4000" b="1">
                <a:solidFill>
                  <a:srgbClr val="262626"/>
                </a:solidFill>
                <a:latin typeface="Arial" charset="0"/>
              </a:rPr>
              <a:t>on va aborder l</a:t>
            </a:r>
            <a:r>
              <a:rPr lang="ja-JP" altLang="fr-FR" sz="4000" b="1">
                <a:solidFill>
                  <a:srgbClr val="262626"/>
                </a:solidFill>
                <a:latin typeface="Arial" charset="0"/>
              </a:rPr>
              <a:t>’</a:t>
            </a:r>
            <a:r>
              <a:rPr lang="fr-FR" sz="4000" b="1">
                <a:solidFill>
                  <a:srgbClr val="262626"/>
                </a:solidFill>
                <a:latin typeface="Arial" charset="0"/>
              </a:rPr>
              <a:t>an V de la LME</a:t>
            </a:r>
          </a:p>
        </p:txBody>
      </p:sp>
      <p:sp>
        <p:nvSpPr>
          <p:cNvPr id="32771" name="Espace réservé de la date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endParaRPr lang="en-US"/>
          </a:p>
        </p:txBody>
      </p:sp>
      <p:sp>
        <p:nvSpPr>
          <p:cNvPr id="32772" name="Espace réservé du numéro de diapositive 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A56C1F5-F646-F14E-A06B-21230D3966A4}" type="slidenum">
              <a:rPr lang="en-US"/>
              <a:pPr eaLnBrk="1" hangingPunct="1"/>
              <a:t>27</a:t>
            </a:fld>
            <a:endParaRPr lang="en-US"/>
          </a:p>
        </p:txBody>
      </p:sp>
      <p:sp>
        <p:nvSpPr>
          <p:cNvPr id="32773" name="Espace réservé du pied de page 10"/>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Grp="1" noChangeArrowheads="1"/>
          </p:cNvSpPr>
          <p:nvPr>
            <p:ph type="body" idx="1"/>
          </p:nvPr>
        </p:nvSpPr>
        <p:spPr>
          <a:xfrm>
            <a:off x="428625" y="1785938"/>
            <a:ext cx="8072438" cy="4306887"/>
          </a:xfrm>
        </p:spPr>
        <p:txBody>
          <a:bodyPr/>
          <a:lstStyle/>
          <a:p>
            <a:pPr marL="630238" indent="-366713" eaLnBrk="1" hangingPunct="1">
              <a:lnSpc>
                <a:spcPct val="80000"/>
              </a:lnSpc>
              <a:buClr>
                <a:srgbClr val="FF6600"/>
              </a:buClr>
              <a:buFontTx/>
              <a:buNone/>
            </a:pPr>
            <a:r>
              <a:rPr lang="fr-FR" sz="2000" b="1">
                <a:solidFill>
                  <a:srgbClr val="FF9900"/>
                </a:solidFill>
                <a:latin typeface="Arial Narrow" charset="0"/>
              </a:rPr>
              <a:t>3 principaux objectifs annoncés par le gouvernement  en 2008 :</a:t>
            </a:r>
          </a:p>
          <a:p>
            <a:pPr marL="630238" indent="-366713" eaLnBrk="1" hangingPunct="1">
              <a:lnSpc>
                <a:spcPct val="80000"/>
              </a:lnSpc>
              <a:buClr>
                <a:srgbClr val="FF6600"/>
              </a:buClr>
              <a:buFontTx/>
              <a:buNone/>
            </a:pPr>
            <a:endParaRPr lang="fr-FR" sz="2000" b="1">
              <a:latin typeface="Arial Narrow" charset="0"/>
            </a:endParaRPr>
          </a:p>
          <a:p>
            <a:pPr marL="1030288" lvl="1" indent="-366713" algn="just" eaLnBrk="1" hangingPunct="1">
              <a:lnSpc>
                <a:spcPct val="80000"/>
              </a:lnSpc>
              <a:buClr>
                <a:srgbClr val="FF9900"/>
              </a:buClr>
              <a:buFont typeface="Wingdings" charset="0"/>
              <a:buChar char="ü"/>
            </a:pPr>
            <a:r>
              <a:rPr lang="fr-FR" sz="1800" b="1">
                <a:latin typeface="Arial Narrow" charset="0"/>
              </a:rPr>
              <a:t>Une libéralisation de la négociation commerciale en supprimant l</a:t>
            </a:r>
            <a:r>
              <a:rPr lang="ja-JP" altLang="fr-FR" sz="1800" b="1">
                <a:latin typeface="Arial Narrow" charset="0"/>
              </a:rPr>
              <a:t>’</a:t>
            </a:r>
            <a:r>
              <a:rPr lang="fr-FR" sz="1800" b="1">
                <a:latin typeface="Arial Narrow" charset="0"/>
              </a:rPr>
              <a:t>interdiction de discrimination </a:t>
            </a:r>
            <a:r>
              <a:rPr lang="fr-FR" sz="1800">
                <a:latin typeface="Arial Narrow" charset="0"/>
              </a:rPr>
              <a:t>pour relancer une concurrence réelle entre distributeurs</a:t>
            </a:r>
          </a:p>
          <a:p>
            <a:pPr marL="990600" lvl="2" indent="9525" algn="just" eaLnBrk="1" hangingPunct="1">
              <a:lnSpc>
                <a:spcPct val="80000"/>
              </a:lnSpc>
              <a:buClr>
                <a:srgbClr val="FF6600"/>
              </a:buClr>
              <a:buFontTx/>
              <a:buNone/>
            </a:pPr>
            <a:endParaRPr lang="fr-FR" sz="1800" b="1">
              <a:latin typeface="Arial Narrow" charset="0"/>
            </a:endParaRPr>
          </a:p>
          <a:p>
            <a:pPr marL="1030288" lvl="1" indent="-366713" eaLnBrk="1" hangingPunct="1">
              <a:lnSpc>
                <a:spcPct val="80000"/>
              </a:lnSpc>
              <a:buClr>
                <a:srgbClr val="FF6600"/>
              </a:buClr>
              <a:buFont typeface="Wingdings" charset="0"/>
              <a:buChar char="ü"/>
            </a:pPr>
            <a:r>
              <a:rPr lang="fr-FR" sz="1800" b="1">
                <a:latin typeface="Arial Narrow" charset="0"/>
              </a:rPr>
              <a:t>Une suppression définitive des marges arrière</a:t>
            </a:r>
          </a:p>
          <a:p>
            <a:pPr marL="1030288" lvl="1" indent="-366713" algn="just" eaLnBrk="1" hangingPunct="1">
              <a:lnSpc>
                <a:spcPct val="80000"/>
              </a:lnSpc>
              <a:buClr>
                <a:srgbClr val="FF6600"/>
              </a:buClr>
              <a:buFontTx/>
              <a:buNone/>
            </a:pPr>
            <a:r>
              <a:rPr lang="fr-FR" sz="1800" b="1">
                <a:latin typeface="Arial Narrow" charset="0"/>
              </a:rPr>
              <a:t>	</a:t>
            </a:r>
            <a:r>
              <a:rPr lang="fr-FR" sz="1800" i="1">
                <a:latin typeface="Arial Narrow" charset="0"/>
              </a:rPr>
              <a:t>«La présente réforme a pour objet de mettre un terme à la fausse coopération commerciale et de tourner le dos définitivement au système des marges arrière maintes fois dénoncé et jamais réformé ».</a:t>
            </a:r>
          </a:p>
          <a:p>
            <a:pPr marL="1030288" lvl="1" indent="-366713" algn="just" eaLnBrk="1" hangingPunct="1">
              <a:lnSpc>
                <a:spcPct val="80000"/>
              </a:lnSpc>
              <a:buClr>
                <a:srgbClr val="FF6600"/>
              </a:buClr>
              <a:buFontTx/>
              <a:buNone/>
            </a:pPr>
            <a:endParaRPr lang="fr-FR" sz="1800" b="1">
              <a:latin typeface="Arial Narrow" charset="0"/>
            </a:endParaRPr>
          </a:p>
          <a:p>
            <a:pPr marL="1030288" lvl="1" indent="-366713" eaLnBrk="1" hangingPunct="1">
              <a:lnSpc>
                <a:spcPct val="80000"/>
              </a:lnSpc>
              <a:buClr>
                <a:srgbClr val="FF6600"/>
              </a:buClr>
              <a:buFont typeface="Wingdings" charset="0"/>
              <a:buChar char="ü"/>
            </a:pPr>
            <a:r>
              <a:rPr lang="fr-FR" sz="1800" b="1">
                <a:latin typeface="Arial Narrow" charset="0"/>
              </a:rPr>
              <a:t>Des délais de paiement plafonnés</a:t>
            </a:r>
          </a:p>
          <a:p>
            <a:pPr marL="1030288" lvl="1" indent="-366713" algn="just">
              <a:lnSpc>
                <a:spcPct val="90000"/>
              </a:lnSpc>
              <a:buFontTx/>
              <a:buNone/>
            </a:pPr>
            <a:r>
              <a:rPr lang="fr-FR" sz="1800" i="1">
                <a:solidFill>
                  <a:srgbClr val="000066"/>
                </a:solidFill>
                <a:latin typeface="Arial Narrow" charset="0"/>
              </a:rPr>
              <a:t>	</a:t>
            </a:r>
            <a:r>
              <a:rPr lang="fr-FR" sz="1800" i="1">
                <a:latin typeface="Arial Narrow" charset="0"/>
              </a:rPr>
              <a:t>« Les délais de paiement sont, en moyenne, plus longs en France que dans les autres pays européens. Cette situation pèse sur la compétitivité des entreprises, notamment des PME, et pénalise l'investissement et la croissance. »</a:t>
            </a:r>
          </a:p>
          <a:p>
            <a:pPr marL="1030288" lvl="1" indent="-366713" algn="just" eaLnBrk="1" hangingPunct="1">
              <a:lnSpc>
                <a:spcPct val="80000"/>
              </a:lnSpc>
              <a:buFontTx/>
              <a:buNone/>
            </a:pPr>
            <a:endParaRPr lang="fr-FR" sz="1800">
              <a:latin typeface="Arial" charset="0"/>
            </a:endParaRPr>
          </a:p>
          <a:p>
            <a:pPr marL="1030288" lvl="1" indent="-366713" algn="just" eaLnBrk="1" hangingPunct="1">
              <a:lnSpc>
                <a:spcPct val="80000"/>
              </a:lnSpc>
              <a:buFontTx/>
              <a:buNone/>
            </a:pPr>
            <a:endParaRPr lang="fr-FR" sz="1800" i="1">
              <a:latin typeface="Arial" charset="0"/>
            </a:endParaRPr>
          </a:p>
        </p:txBody>
      </p:sp>
      <p:sp>
        <p:nvSpPr>
          <p:cNvPr id="33795" name="Espace réservé du numéro de diapositive 4"/>
          <p:cNvSpPr>
            <a:spLocks noGrp="1"/>
          </p:cNvSpPr>
          <p:nvPr>
            <p:ph type="sldNum" sz="quarter" idx="12"/>
          </p:nvPr>
        </p:nvSpPr>
        <p:spPr>
          <a:xfrm>
            <a:off x="8143875" y="6572250"/>
            <a:ext cx="785813" cy="28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fld id="{D189D421-7CB3-FE47-9E17-CE3A304E3A5E}" type="slidenum">
              <a:rPr lang="fr-FR"/>
              <a:pPr algn="ctr" eaLnBrk="1" hangingPunct="1"/>
              <a:t>28</a:t>
            </a:fld>
            <a:endParaRPr lang="fr-FR"/>
          </a:p>
        </p:txBody>
      </p:sp>
      <p:sp>
        <p:nvSpPr>
          <p:cNvPr id="33796" name="Rectangle 5"/>
          <p:cNvSpPr>
            <a:spLocks noGrp="1" noChangeArrowheads="1"/>
          </p:cNvSpPr>
          <p:nvPr/>
        </p:nvSpPr>
        <p:spPr bwMode="auto">
          <a:xfrm>
            <a:off x="0" y="6429375"/>
            <a:ext cx="91440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100">
              <a:solidFill>
                <a:schemeClr val="bg1"/>
              </a:solidFill>
            </a:endParaRPr>
          </a:p>
        </p:txBody>
      </p:sp>
      <p:sp>
        <p:nvSpPr>
          <p:cNvPr id="33797" name="Rectangle 2"/>
          <p:cNvSpPr>
            <a:spLocks noChangeArrowheads="1"/>
          </p:cNvSpPr>
          <p:nvPr/>
        </p:nvSpPr>
        <p:spPr bwMode="auto">
          <a:xfrm>
            <a:off x="76200" y="9525"/>
            <a:ext cx="7375525"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fr-FR" sz="3600" b="1">
                <a:solidFill>
                  <a:srgbClr val="FF9900"/>
                </a:solidFill>
                <a:latin typeface="Arial Narrow" charset="0"/>
              </a:rPr>
              <a:t>Rappel des objectifs de la LME</a:t>
            </a:r>
            <a:endParaRPr lang="fr-FR" sz="2800" b="1">
              <a:solidFill>
                <a:srgbClr val="FF9900"/>
              </a:solidFill>
              <a:latin typeface="Arial Narrow" charset="0"/>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txBox="1">
            <a:spLocks noChangeArrowheads="1"/>
          </p:cNvSpPr>
          <p:nvPr/>
        </p:nvSpPr>
        <p:spPr bwMode="auto">
          <a:xfrm>
            <a:off x="571500" y="1452563"/>
            <a:ext cx="7843838" cy="4784725"/>
          </a:xfrm>
          <a:prstGeom prst="rect">
            <a:avLst/>
          </a:prstGeom>
          <a:noFill/>
          <a:ln w="9525">
            <a:noFill/>
            <a:miter lim="800000"/>
            <a:headEnd/>
            <a:tailEnd/>
          </a:ln>
          <a:effectLst/>
        </p:spPr>
        <p:txBody>
          <a:bodyPr/>
          <a:lstStyle>
            <a:lvl1pPr marL="712788" indent="-261938" eaLnBrk="0" hangingPunct="0">
              <a:defRPr>
                <a:solidFill>
                  <a:schemeClr val="tx1"/>
                </a:solidFill>
                <a:latin typeface="Arial" charset="0"/>
                <a:ea typeface="ＭＳ Ｐゴシック" charset="0"/>
              </a:defRPr>
            </a:lvl1pPr>
            <a:lvl2pPr marL="1171575" indent="-263525"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lnSpc>
                <a:spcPct val="80000"/>
              </a:lnSpc>
              <a:spcBef>
                <a:spcPct val="20000"/>
              </a:spcBef>
            </a:pPr>
            <a:endParaRPr lang="fr-FR">
              <a:latin typeface="Arial Narrow" charset="0"/>
            </a:endParaRPr>
          </a:p>
          <a:p>
            <a:pPr algn="just" eaLnBrk="1" hangingPunct="1">
              <a:lnSpc>
                <a:spcPct val="80000"/>
              </a:lnSpc>
              <a:spcBef>
                <a:spcPct val="20000"/>
              </a:spcBef>
            </a:pPr>
            <a:r>
              <a:rPr lang="fr-FR" sz="2000" b="1">
                <a:solidFill>
                  <a:srgbClr val="FF9900"/>
                </a:solidFill>
                <a:latin typeface="Arial Narrow" charset="0"/>
              </a:rPr>
              <a:t>Rappel des principes de la négociation commerciale</a:t>
            </a:r>
            <a:endParaRPr lang="fr-FR" b="1">
              <a:latin typeface="Arial Narrow" charset="0"/>
            </a:endParaRPr>
          </a:p>
          <a:p>
            <a:pPr algn="just" eaLnBrk="1" hangingPunct="1">
              <a:buFont typeface="Wingdings" charset="0"/>
              <a:buChar char="§"/>
            </a:pPr>
            <a:r>
              <a:rPr lang="fr-FR">
                <a:latin typeface="Arial Narrow" charset="0"/>
              </a:rPr>
              <a:t>Le socle de la négociation commerciale : CGV et tarifs.</a:t>
            </a:r>
          </a:p>
          <a:p>
            <a:pPr algn="just" eaLnBrk="1" hangingPunct="1">
              <a:buFont typeface="Wingdings" charset="0"/>
              <a:buChar char="§"/>
            </a:pPr>
            <a:r>
              <a:rPr lang="fr-FR">
                <a:latin typeface="Arial Narrow" charset="0"/>
              </a:rPr>
              <a:t>Négociation commerciale libéralisée mais …</a:t>
            </a:r>
          </a:p>
          <a:p>
            <a:pPr lvl="1" algn="just" eaLnBrk="1" hangingPunct="1">
              <a:buFont typeface="Wingdings" charset="0"/>
              <a:buChar char="ü"/>
            </a:pPr>
            <a:r>
              <a:rPr lang="fr-FR">
                <a:latin typeface="Arial Narrow" charset="0"/>
              </a:rPr>
              <a:t>formalisée dans la convention annuelle signée avant le 1</a:t>
            </a:r>
            <a:r>
              <a:rPr lang="fr-FR" baseline="30000">
                <a:latin typeface="Arial Narrow" charset="0"/>
              </a:rPr>
              <a:t>er</a:t>
            </a:r>
            <a:r>
              <a:rPr lang="fr-FR">
                <a:latin typeface="Arial Narrow" charset="0"/>
              </a:rPr>
              <a:t> mars de chaque année.</a:t>
            </a:r>
          </a:p>
          <a:p>
            <a:pPr lvl="1" algn="just" eaLnBrk="1" hangingPunct="1">
              <a:buFont typeface="Wingdings" charset="0"/>
              <a:buChar char="ü"/>
            </a:pPr>
            <a:r>
              <a:rPr lang="fr-FR">
                <a:latin typeface="Arial Narrow" charset="0"/>
              </a:rPr>
              <a:t>Des engagements réciproques repris dans la convention annuelle permettant de déterminer le prix de vente des produits convenu entre les partenaires.</a:t>
            </a:r>
            <a:endParaRPr lang="fr-FR" i="1">
              <a:latin typeface="Arial Narrow" charset="0"/>
            </a:endParaRPr>
          </a:p>
        </p:txBody>
      </p:sp>
      <p:sp>
        <p:nvSpPr>
          <p:cNvPr id="34819" name="Rectangle 2"/>
          <p:cNvSpPr>
            <a:spLocks noChangeArrowheads="1"/>
          </p:cNvSpPr>
          <p:nvPr/>
        </p:nvSpPr>
        <p:spPr bwMode="auto">
          <a:xfrm>
            <a:off x="76200" y="9525"/>
            <a:ext cx="7375525"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fr-FR" sz="3600" b="1">
                <a:solidFill>
                  <a:srgbClr val="FF9900"/>
                </a:solidFill>
                <a:latin typeface="Arial Narrow" charset="0"/>
              </a:rPr>
              <a:t>Rappel des objectifs de la LME</a:t>
            </a:r>
            <a:endParaRPr lang="fr-FR" sz="2800" b="1">
              <a:solidFill>
                <a:srgbClr val="FF9900"/>
              </a:solidFill>
              <a:latin typeface="Arial Narrow"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A79608E-AFB3-C544-AD86-C8EDDFA4FB1D}" type="slidenum">
              <a:rPr lang="en-GB"/>
              <a:pPr eaLnBrk="1" hangingPunct="1"/>
              <a:t>3</a:t>
            </a:fld>
            <a:endParaRPr lang="en-GB"/>
          </a:p>
        </p:txBody>
      </p:sp>
      <p:sp>
        <p:nvSpPr>
          <p:cNvPr id="8195" name="AutoShape 2"/>
          <p:cNvSpPr>
            <a:spLocks noChangeArrowheads="1"/>
          </p:cNvSpPr>
          <p:nvPr/>
        </p:nvSpPr>
        <p:spPr bwMode="auto">
          <a:xfrm>
            <a:off x="2916238" y="1125538"/>
            <a:ext cx="3165475" cy="1139825"/>
          </a:xfrm>
          <a:prstGeom prst="roundRect">
            <a:avLst>
              <a:gd name="adj" fmla="val 16667"/>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pPr algn="ctr"/>
            <a:r>
              <a:rPr lang="fr-FR" sz="2400">
                <a:solidFill>
                  <a:schemeClr val="bg1"/>
                </a:solidFill>
              </a:rPr>
              <a:t>Je dois réduire mes dépenses</a:t>
            </a:r>
          </a:p>
        </p:txBody>
      </p:sp>
      <p:grpSp>
        <p:nvGrpSpPr>
          <p:cNvPr id="8196" name="Group 3"/>
          <p:cNvGrpSpPr>
            <a:grpSpLocks/>
          </p:cNvGrpSpPr>
          <p:nvPr/>
        </p:nvGrpSpPr>
        <p:grpSpPr bwMode="auto">
          <a:xfrm>
            <a:off x="254000" y="4940300"/>
            <a:ext cx="1366838" cy="792163"/>
            <a:chOff x="160" y="2939"/>
            <a:chExt cx="861" cy="499"/>
          </a:xfrm>
        </p:grpSpPr>
        <p:sp>
          <p:nvSpPr>
            <p:cNvPr id="8219" name="AutoShape 4"/>
            <p:cNvSpPr>
              <a:spLocks noChangeArrowheads="1"/>
            </p:cNvSpPr>
            <p:nvPr/>
          </p:nvSpPr>
          <p:spPr bwMode="auto">
            <a:xfrm flipH="1">
              <a:off x="160" y="2939"/>
              <a:ext cx="861" cy="499"/>
            </a:xfrm>
            <a:prstGeom prst="chevron">
              <a:avLst>
                <a:gd name="adj" fmla="val 16895"/>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a:p>
          </p:txBody>
        </p:sp>
        <p:sp>
          <p:nvSpPr>
            <p:cNvPr id="8220" name="Text Box 5"/>
            <p:cNvSpPr txBox="1">
              <a:spLocks noChangeArrowheads="1"/>
            </p:cNvSpPr>
            <p:nvPr/>
          </p:nvSpPr>
          <p:spPr bwMode="auto">
            <a:xfrm>
              <a:off x="286" y="3054"/>
              <a:ext cx="610" cy="268"/>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fr-FR" sz="1400" b="1">
                  <a:solidFill>
                    <a:schemeClr val="bg1"/>
                  </a:solidFill>
                </a:rPr>
                <a:t>Moins souvent</a:t>
              </a:r>
            </a:p>
          </p:txBody>
        </p:sp>
      </p:grpSp>
      <p:grpSp>
        <p:nvGrpSpPr>
          <p:cNvPr id="8197" name="Group 6"/>
          <p:cNvGrpSpPr>
            <a:grpSpLocks/>
          </p:cNvGrpSpPr>
          <p:nvPr/>
        </p:nvGrpSpPr>
        <p:grpSpPr bwMode="auto">
          <a:xfrm>
            <a:off x="1620838" y="4940300"/>
            <a:ext cx="1366837" cy="792163"/>
            <a:chOff x="1021" y="2939"/>
            <a:chExt cx="861" cy="499"/>
          </a:xfrm>
        </p:grpSpPr>
        <p:sp>
          <p:nvSpPr>
            <p:cNvPr id="8217" name="AutoShape 7"/>
            <p:cNvSpPr>
              <a:spLocks noChangeArrowheads="1"/>
            </p:cNvSpPr>
            <p:nvPr/>
          </p:nvSpPr>
          <p:spPr bwMode="auto">
            <a:xfrm flipH="1">
              <a:off x="1021" y="2939"/>
              <a:ext cx="861" cy="499"/>
            </a:xfrm>
            <a:prstGeom prst="chevron">
              <a:avLst>
                <a:gd name="adj" fmla="val 16895"/>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a:p>
          </p:txBody>
        </p:sp>
        <p:sp>
          <p:nvSpPr>
            <p:cNvPr id="8218" name="Text Box 8"/>
            <p:cNvSpPr txBox="1">
              <a:spLocks noChangeArrowheads="1"/>
            </p:cNvSpPr>
            <p:nvPr/>
          </p:nvSpPr>
          <p:spPr bwMode="auto">
            <a:xfrm>
              <a:off x="1066" y="3054"/>
              <a:ext cx="771" cy="268"/>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fr-FR" sz="1400" b="1">
                  <a:solidFill>
                    <a:schemeClr val="bg1"/>
                  </a:solidFill>
                </a:rPr>
                <a:t>Moins de marchés</a:t>
              </a:r>
            </a:p>
          </p:txBody>
        </p:sp>
      </p:grpSp>
      <p:grpSp>
        <p:nvGrpSpPr>
          <p:cNvPr id="8198" name="Group 9"/>
          <p:cNvGrpSpPr>
            <a:grpSpLocks/>
          </p:cNvGrpSpPr>
          <p:nvPr/>
        </p:nvGrpSpPr>
        <p:grpSpPr bwMode="auto">
          <a:xfrm>
            <a:off x="2989263" y="4940300"/>
            <a:ext cx="1366837" cy="792163"/>
            <a:chOff x="1883" y="2939"/>
            <a:chExt cx="861" cy="499"/>
          </a:xfrm>
        </p:grpSpPr>
        <p:sp>
          <p:nvSpPr>
            <p:cNvPr id="8215" name="AutoShape 10"/>
            <p:cNvSpPr>
              <a:spLocks noChangeArrowheads="1"/>
            </p:cNvSpPr>
            <p:nvPr/>
          </p:nvSpPr>
          <p:spPr bwMode="auto">
            <a:xfrm flipH="1">
              <a:off x="1883" y="2939"/>
              <a:ext cx="861" cy="499"/>
            </a:xfrm>
            <a:prstGeom prst="chevron">
              <a:avLst>
                <a:gd name="adj" fmla="val 16895"/>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a:p>
          </p:txBody>
        </p:sp>
        <p:sp>
          <p:nvSpPr>
            <p:cNvPr id="8216" name="Text Box 11"/>
            <p:cNvSpPr txBox="1">
              <a:spLocks noChangeArrowheads="1"/>
            </p:cNvSpPr>
            <p:nvPr/>
          </p:nvSpPr>
          <p:spPr bwMode="auto">
            <a:xfrm>
              <a:off x="1928" y="3054"/>
              <a:ext cx="771" cy="268"/>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fr-FR" sz="1400" b="1">
                  <a:solidFill>
                    <a:schemeClr val="bg1"/>
                  </a:solidFill>
                </a:rPr>
                <a:t>En moindre quantité</a:t>
              </a:r>
            </a:p>
          </p:txBody>
        </p:sp>
      </p:grpSp>
      <p:grpSp>
        <p:nvGrpSpPr>
          <p:cNvPr id="8199" name="Group 12"/>
          <p:cNvGrpSpPr>
            <a:grpSpLocks/>
          </p:cNvGrpSpPr>
          <p:nvPr/>
        </p:nvGrpSpPr>
        <p:grpSpPr bwMode="auto">
          <a:xfrm>
            <a:off x="4778375" y="4870450"/>
            <a:ext cx="1223963" cy="935038"/>
            <a:chOff x="3010" y="2895"/>
            <a:chExt cx="771" cy="589"/>
          </a:xfrm>
        </p:grpSpPr>
        <p:sp>
          <p:nvSpPr>
            <p:cNvPr id="8213" name="AutoShape 13"/>
            <p:cNvSpPr>
              <a:spLocks noChangeArrowheads="1"/>
            </p:cNvSpPr>
            <p:nvPr/>
          </p:nvSpPr>
          <p:spPr bwMode="auto">
            <a:xfrm rot="5400000">
              <a:off x="3101" y="2804"/>
              <a:ext cx="589" cy="771"/>
            </a:xfrm>
            <a:prstGeom prst="chevron">
              <a:avLst>
                <a:gd name="adj" fmla="val 27056"/>
              </a:avLst>
            </a:prstGeom>
            <a:solidFill>
              <a:srgbClr val="5A345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a:p>
          </p:txBody>
        </p:sp>
        <p:sp>
          <p:nvSpPr>
            <p:cNvPr id="8214" name="Text Box 14"/>
            <p:cNvSpPr txBox="1">
              <a:spLocks noChangeArrowheads="1"/>
            </p:cNvSpPr>
            <p:nvPr/>
          </p:nvSpPr>
          <p:spPr bwMode="auto">
            <a:xfrm>
              <a:off x="3017" y="3055"/>
              <a:ext cx="746" cy="268"/>
            </a:xfrm>
            <a:prstGeom prst="rect">
              <a:avLst/>
            </a:prstGeom>
            <a:solidFill>
              <a:srgbClr val="5A345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fr-FR" sz="1400" b="1">
                  <a:solidFill>
                    <a:schemeClr val="bg1"/>
                  </a:solidFill>
                </a:rPr>
                <a:t>Choix des magasins</a:t>
              </a:r>
            </a:p>
          </p:txBody>
        </p:sp>
      </p:grpSp>
      <p:grpSp>
        <p:nvGrpSpPr>
          <p:cNvPr id="8200" name="Group 15"/>
          <p:cNvGrpSpPr>
            <a:grpSpLocks/>
          </p:cNvGrpSpPr>
          <p:nvPr/>
        </p:nvGrpSpPr>
        <p:grpSpPr bwMode="auto">
          <a:xfrm>
            <a:off x="6275388" y="4870450"/>
            <a:ext cx="1241425" cy="935038"/>
            <a:chOff x="3953" y="2895"/>
            <a:chExt cx="782" cy="589"/>
          </a:xfrm>
        </p:grpSpPr>
        <p:sp>
          <p:nvSpPr>
            <p:cNvPr id="8211" name="AutoShape 16"/>
            <p:cNvSpPr>
              <a:spLocks noChangeArrowheads="1"/>
            </p:cNvSpPr>
            <p:nvPr/>
          </p:nvSpPr>
          <p:spPr bwMode="auto">
            <a:xfrm rot="5400000">
              <a:off x="4045" y="2804"/>
              <a:ext cx="589" cy="771"/>
            </a:xfrm>
            <a:prstGeom prst="chevron">
              <a:avLst>
                <a:gd name="adj" fmla="val 27056"/>
              </a:avLst>
            </a:prstGeom>
            <a:solidFill>
              <a:srgbClr val="5A345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a:p>
          </p:txBody>
        </p:sp>
        <p:sp>
          <p:nvSpPr>
            <p:cNvPr id="8212" name="Text Box 17"/>
            <p:cNvSpPr txBox="1">
              <a:spLocks noChangeArrowheads="1"/>
            </p:cNvSpPr>
            <p:nvPr/>
          </p:nvSpPr>
          <p:spPr bwMode="auto">
            <a:xfrm>
              <a:off x="3953" y="3055"/>
              <a:ext cx="782" cy="268"/>
            </a:xfrm>
            <a:prstGeom prst="rect">
              <a:avLst/>
            </a:prstGeom>
            <a:solidFill>
              <a:srgbClr val="5A345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fr-FR" sz="1400" b="1">
                  <a:solidFill>
                    <a:schemeClr val="bg1"/>
                  </a:solidFill>
                </a:rPr>
                <a:t>Choix des produits</a:t>
              </a:r>
            </a:p>
          </p:txBody>
        </p:sp>
      </p:grpSp>
      <p:grpSp>
        <p:nvGrpSpPr>
          <p:cNvPr id="8201" name="Group 18"/>
          <p:cNvGrpSpPr>
            <a:grpSpLocks/>
          </p:cNvGrpSpPr>
          <p:nvPr/>
        </p:nvGrpSpPr>
        <p:grpSpPr bwMode="auto">
          <a:xfrm>
            <a:off x="7716838" y="4870450"/>
            <a:ext cx="1223962" cy="935038"/>
            <a:chOff x="4861" y="2895"/>
            <a:chExt cx="771" cy="589"/>
          </a:xfrm>
        </p:grpSpPr>
        <p:sp>
          <p:nvSpPr>
            <p:cNvPr id="8209" name="AutoShape 19"/>
            <p:cNvSpPr>
              <a:spLocks noChangeArrowheads="1"/>
            </p:cNvSpPr>
            <p:nvPr/>
          </p:nvSpPr>
          <p:spPr bwMode="auto">
            <a:xfrm rot="5400000">
              <a:off x="4952" y="2804"/>
              <a:ext cx="589" cy="771"/>
            </a:xfrm>
            <a:prstGeom prst="chevron">
              <a:avLst>
                <a:gd name="adj" fmla="val 27056"/>
              </a:avLst>
            </a:prstGeom>
            <a:solidFill>
              <a:srgbClr val="5A345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a:p>
          </p:txBody>
        </p:sp>
        <p:sp>
          <p:nvSpPr>
            <p:cNvPr id="8210" name="Text Box 20"/>
            <p:cNvSpPr txBox="1">
              <a:spLocks noChangeArrowheads="1"/>
            </p:cNvSpPr>
            <p:nvPr/>
          </p:nvSpPr>
          <p:spPr bwMode="auto">
            <a:xfrm>
              <a:off x="4888" y="3062"/>
              <a:ext cx="724" cy="134"/>
            </a:xfrm>
            <a:prstGeom prst="rect">
              <a:avLst/>
            </a:prstGeom>
            <a:solidFill>
              <a:srgbClr val="5A345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fr-FR" sz="1400" b="1">
                  <a:solidFill>
                    <a:schemeClr val="bg1"/>
                  </a:solidFill>
                </a:rPr>
                <a:t>Promotion</a:t>
              </a:r>
            </a:p>
          </p:txBody>
        </p:sp>
      </p:grpSp>
      <p:sp>
        <p:nvSpPr>
          <p:cNvPr id="8202" name="AutoShape 21"/>
          <p:cNvSpPr>
            <a:spLocks noChangeArrowheads="1"/>
          </p:cNvSpPr>
          <p:nvPr/>
        </p:nvSpPr>
        <p:spPr bwMode="auto">
          <a:xfrm>
            <a:off x="250825" y="3500438"/>
            <a:ext cx="3167063" cy="1141412"/>
          </a:xfrm>
          <a:prstGeom prst="roundRect">
            <a:avLst>
              <a:gd name="adj" fmla="val 16667"/>
            </a:avLst>
          </a:prstGeom>
          <a:solidFill>
            <a:srgbClr val="2E68A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algn="ctr"/>
            <a:r>
              <a:rPr lang="fr-FR" sz="2400" b="1">
                <a:solidFill>
                  <a:schemeClr val="bg1"/>
                </a:solidFill>
              </a:rPr>
              <a:t>J</a:t>
            </a:r>
            <a:r>
              <a:rPr lang="ja-JP" altLang="fr-FR" sz="2400" b="1">
                <a:solidFill>
                  <a:schemeClr val="bg1"/>
                </a:solidFill>
              </a:rPr>
              <a:t>’</a:t>
            </a:r>
            <a:r>
              <a:rPr lang="fr-FR" sz="2400" b="1">
                <a:solidFill>
                  <a:schemeClr val="bg1"/>
                </a:solidFill>
              </a:rPr>
              <a:t>achète moins</a:t>
            </a:r>
          </a:p>
        </p:txBody>
      </p:sp>
      <p:sp>
        <p:nvSpPr>
          <p:cNvPr id="8203" name="AutoShape 22"/>
          <p:cNvSpPr>
            <a:spLocks noChangeArrowheads="1"/>
          </p:cNvSpPr>
          <p:nvPr/>
        </p:nvSpPr>
        <p:spPr bwMode="auto">
          <a:xfrm>
            <a:off x="4795838" y="3494088"/>
            <a:ext cx="3167062" cy="1141412"/>
          </a:xfrm>
          <a:prstGeom prst="roundRect">
            <a:avLst>
              <a:gd name="adj" fmla="val 16667"/>
            </a:avLst>
          </a:pr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pPr algn="ctr"/>
            <a:r>
              <a:rPr lang="fr-FR" sz="2400" b="1">
                <a:solidFill>
                  <a:schemeClr val="bg1"/>
                </a:solidFill>
              </a:rPr>
              <a:t>J</a:t>
            </a:r>
            <a:r>
              <a:rPr lang="ja-JP" altLang="fr-FR" sz="2400" b="1">
                <a:solidFill>
                  <a:schemeClr val="bg1"/>
                </a:solidFill>
              </a:rPr>
              <a:t>’</a:t>
            </a:r>
            <a:r>
              <a:rPr lang="fr-FR" sz="2400" b="1">
                <a:solidFill>
                  <a:schemeClr val="bg1"/>
                </a:solidFill>
              </a:rPr>
              <a:t>achète moins cher</a:t>
            </a:r>
          </a:p>
        </p:txBody>
      </p:sp>
      <p:sp>
        <p:nvSpPr>
          <p:cNvPr id="8204" name="Rectangle 23"/>
          <p:cNvSpPr>
            <a:spLocks noChangeArrowheads="1"/>
          </p:cNvSpPr>
          <p:nvPr/>
        </p:nvSpPr>
        <p:spPr bwMode="auto">
          <a:xfrm>
            <a:off x="179388" y="87313"/>
            <a:ext cx="878522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fr-FR" sz="2000"/>
              <a:t>QUAND LE CONSOMMATEUR EST SOUMIS AUX PRESSIONS BUDGETAIRES, IL A PLUSIEURS OPTIONS DE COMPORTEMENT D</a:t>
            </a:r>
            <a:r>
              <a:rPr lang="ja-JP" altLang="fr-FR" sz="2000"/>
              <a:t>’</a:t>
            </a:r>
            <a:r>
              <a:rPr lang="fr-FR" sz="2000"/>
              <a:t>ACHAT</a:t>
            </a:r>
          </a:p>
        </p:txBody>
      </p:sp>
      <p:sp>
        <p:nvSpPr>
          <p:cNvPr id="8205" name="Line 24"/>
          <p:cNvSpPr>
            <a:spLocks noChangeShapeType="1"/>
          </p:cNvSpPr>
          <p:nvPr/>
        </p:nvSpPr>
        <p:spPr bwMode="auto">
          <a:xfrm>
            <a:off x="4572000" y="2205038"/>
            <a:ext cx="0" cy="863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6" name="Line 25"/>
          <p:cNvSpPr>
            <a:spLocks noChangeShapeType="1"/>
          </p:cNvSpPr>
          <p:nvPr/>
        </p:nvSpPr>
        <p:spPr bwMode="auto">
          <a:xfrm flipV="1">
            <a:off x="2124075" y="3068638"/>
            <a:ext cx="0" cy="431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7" name="Line 26"/>
          <p:cNvSpPr>
            <a:spLocks noChangeShapeType="1"/>
          </p:cNvSpPr>
          <p:nvPr/>
        </p:nvSpPr>
        <p:spPr bwMode="auto">
          <a:xfrm flipV="1">
            <a:off x="6948488" y="3068638"/>
            <a:ext cx="0" cy="431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8" name="Line 27"/>
          <p:cNvSpPr>
            <a:spLocks noChangeShapeType="1"/>
          </p:cNvSpPr>
          <p:nvPr/>
        </p:nvSpPr>
        <p:spPr bwMode="auto">
          <a:xfrm>
            <a:off x="2124075" y="3068638"/>
            <a:ext cx="482441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txBox="1">
            <a:spLocks noChangeArrowheads="1"/>
          </p:cNvSpPr>
          <p:nvPr/>
        </p:nvSpPr>
        <p:spPr bwMode="auto">
          <a:xfrm>
            <a:off x="571500" y="1917700"/>
            <a:ext cx="7843838" cy="3959225"/>
          </a:xfrm>
          <a:prstGeom prst="rect">
            <a:avLst/>
          </a:prstGeom>
          <a:noFill/>
          <a:ln w="9525">
            <a:noFill/>
            <a:miter lim="800000"/>
            <a:headEnd/>
            <a:tailEnd/>
          </a:ln>
          <a:effectLst/>
        </p:spPr>
        <p:txBody>
          <a:bodyPr/>
          <a:lstStyle>
            <a:lvl1pPr marL="7938" indent="-7938"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lnSpc>
                <a:spcPct val="80000"/>
              </a:lnSpc>
              <a:spcBef>
                <a:spcPct val="20000"/>
              </a:spcBef>
              <a:buClr>
                <a:srgbClr val="FF6600"/>
              </a:buClr>
            </a:pPr>
            <a:r>
              <a:rPr lang="fr-FR" b="1">
                <a:solidFill>
                  <a:srgbClr val="FF9900"/>
                </a:solidFill>
                <a:latin typeface="Arial Narrow" charset="0"/>
              </a:rPr>
              <a:t>Ce problème d</a:t>
            </a:r>
            <a:r>
              <a:rPr lang="ja-JP" altLang="fr-FR" b="1">
                <a:solidFill>
                  <a:srgbClr val="FF9900"/>
                </a:solidFill>
                <a:latin typeface="Arial Narrow" charset="0"/>
              </a:rPr>
              <a:t>’</a:t>
            </a:r>
            <a:r>
              <a:rPr lang="fr-FR" b="1">
                <a:solidFill>
                  <a:srgbClr val="FF9900"/>
                </a:solidFill>
                <a:latin typeface="Arial Narrow" charset="0"/>
              </a:rPr>
              <a:t>interprétation du texte a entrainé le développement et l</a:t>
            </a:r>
            <a:r>
              <a:rPr lang="ja-JP" altLang="fr-FR" b="1">
                <a:solidFill>
                  <a:srgbClr val="FF9900"/>
                </a:solidFill>
                <a:latin typeface="Arial Narrow" charset="0"/>
              </a:rPr>
              <a:t>’</a:t>
            </a:r>
            <a:r>
              <a:rPr lang="fr-FR" b="1">
                <a:solidFill>
                  <a:srgbClr val="FF9900"/>
                </a:solidFill>
                <a:latin typeface="Arial Narrow" charset="0"/>
              </a:rPr>
              <a:t>aggravation de plusieurs pratiques :</a:t>
            </a:r>
          </a:p>
          <a:p>
            <a:pPr algn="just" eaLnBrk="1" hangingPunct="1">
              <a:lnSpc>
                <a:spcPct val="80000"/>
              </a:lnSpc>
              <a:spcBef>
                <a:spcPct val="20000"/>
              </a:spcBef>
              <a:buClr>
                <a:srgbClr val="FF6600"/>
              </a:buClr>
            </a:pPr>
            <a:endParaRPr lang="fr-FR">
              <a:latin typeface="Arial Narrow" charset="0"/>
            </a:endParaRPr>
          </a:p>
          <a:p>
            <a:pPr algn="just" eaLnBrk="1" hangingPunct="1">
              <a:lnSpc>
                <a:spcPct val="80000"/>
              </a:lnSpc>
              <a:spcBef>
                <a:spcPct val="20000"/>
              </a:spcBef>
              <a:buClr>
                <a:srgbClr val="FF6600"/>
              </a:buClr>
              <a:buFont typeface="Wingdings" charset="0"/>
              <a:buChar char="Ø"/>
            </a:pPr>
            <a:r>
              <a:rPr lang="fr-FR" b="1">
                <a:latin typeface="Arial Narrow" charset="0"/>
              </a:rPr>
              <a:t>Remise en question de la négociation annuelle </a:t>
            </a:r>
            <a:r>
              <a:rPr lang="fr-FR">
                <a:latin typeface="Arial Narrow" charset="0"/>
              </a:rPr>
              <a:t>par le développement de renégociation régulières  </a:t>
            </a:r>
          </a:p>
          <a:p>
            <a:pPr algn="just" eaLnBrk="1" hangingPunct="1">
              <a:lnSpc>
                <a:spcPct val="80000"/>
              </a:lnSpc>
              <a:spcBef>
                <a:spcPct val="20000"/>
              </a:spcBef>
              <a:buClr>
                <a:srgbClr val="FF6600"/>
              </a:buClr>
              <a:buFont typeface="Wingdings" charset="0"/>
              <a:buChar char="§"/>
            </a:pPr>
            <a:endParaRPr lang="fr-FR">
              <a:latin typeface="Arial Narrow" charset="0"/>
            </a:endParaRPr>
          </a:p>
          <a:p>
            <a:pPr algn="just" eaLnBrk="1" hangingPunct="1">
              <a:lnSpc>
                <a:spcPct val="80000"/>
              </a:lnSpc>
              <a:spcBef>
                <a:spcPct val="20000"/>
              </a:spcBef>
              <a:buClr>
                <a:srgbClr val="FF6600"/>
              </a:buClr>
              <a:buFont typeface="Wingdings" charset="0"/>
              <a:buChar char="Ø"/>
            </a:pPr>
            <a:r>
              <a:rPr lang="fr-FR" b="1">
                <a:latin typeface="Arial Narrow" charset="0"/>
              </a:rPr>
              <a:t>Impact stratégique de la réduction des délais de paiement </a:t>
            </a:r>
            <a:r>
              <a:rPr lang="fr-FR">
                <a:latin typeface="Arial Narrow" charset="0"/>
              </a:rPr>
              <a:t>sur les modèles de livraison des enseignes avec un transfert des coûts et risques de stockage aux fournisseurs</a:t>
            </a:r>
          </a:p>
          <a:p>
            <a:pPr algn="just" eaLnBrk="1" hangingPunct="1">
              <a:lnSpc>
                <a:spcPct val="80000"/>
              </a:lnSpc>
              <a:spcBef>
                <a:spcPct val="20000"/>
              </a:spcBef>
              <a:buClr>
                <a:srgbClr val="FF6600"/>
              </a:buClr>
              <a:buFont typeface="Wingdings" charset="0"/>
              <a:buChar char="Ø"/>
            </a:pPr>
            <a:endParaRPr lang="fr-FR">
              <a:latin typeface="Arial Narrow" charset="0"/>
            </a:endParaRPr>
          </a:p>
          <a:p>
            <a:pPr algn="just" eaLnBrk="1" hangingPunct="1">
              <a:lnSpc>
                <a:spcPct val="80000"/>
              </a:lnSpc>
              <a:spcBef>
                <a:spcPct val="20000"/>
              </a:spcBef>
              <a:buClr>
                <a:srgbClr val="FF6600"/>
              </a:buClr>
              <a:buFont typeface="Wingdings" charset="0"/>
              <a:buChar char="Ø"/>
            </a:pPr>
            <a:r>
              <a:rPr lang="fr-FR" b="1">
                <a:latin typeface="Arial Narrow" charset="0"/>
              </a:rPr>
              <a:t>Demande de compensation de pertes de marge</a:t>
            </a:r>
          </a:p>
          <a:p>
            <a:pPr algn="just" eaLnBrk="1" hangingPunct="1">
              <a:lnSpc>
                <a:spcPct val="80000"/>
              </a:lnSpc>
              <a:spcBef>
                <a:spcPct val="20000"/>
              </a:spcBef>
              <a:buClr>
                <a:srgbClr val="FF6600"/>
              </a:buClr>
              <a:buFont typeface="Wingdings" charset="0"/>
              <a:buChar char="Ø"/>
            </a:pPr>
            <a:endParaRPr lang="fr-FR" b="1">
              <a:latin typeface="Arial Narrow" charset="0"/>
            </a:endParaRPr>
          </a:p>
          <a:p>
            <a:pPr algn="just" eaLnBrk="1" hangingPunct="1">
              <a:lnSpc>
                <a:spcPct val="80000"/>
              </a:lnSpc>
              <a:spcBef>
                <a:spcPct val="20000"/>
              </a:spcBef>
              <a:buClr>
                <a:srgbClr val="FF6600"/>
              </a:buClr>
              <a:buFont typeface="Wingdings" charset="0"/>
              <a:buChar char="Ø"/>
            </a:pPr>
            <a:r>
              <a:rPr lang="fr-FR" b="1">
                <a:latin typeface="Arial Narrow" charset="0"/>
              </a:rPr>
              <a:t>Demande de financement des rachats d</a:t>
            </a:r>
            <a:r>
              <a:rPr lang="ja-JP" altLang="fr-FR" b="1">
                <a:latin typeface="Arial Narrow" charset="0"/>
              </a:rPr>
              <a:t>’</a:t>
            </a:r>
            <a:r>
              <a:rPr lang="fr-FR" b="1">
                <a:latin typeface="Arial Narrow" charset="0"/>
              </a:rPr>
              <a:t>enseigne (corbeille de la mariée), du développement des drive in et de nouveaux services bancaires ….</a:t>
            </a:r>
          </a:p>
          <a:p>
            <a:pPr algn="just" eaLnBrk="1" hangingPunct="1">
              <a:lnSpc>
                <a:spcPct val="80000"/>
              </a:lnSpc>
              <a:spcBef>
                <a:spcPct val="20000"/>
              </a:spcBef>
              <a:buClr>
                <a:srgbClr val="FF6600"/>
              </a:buClr>
              <a:buFont typeface="Wingdings" charset="0"/>
              <a:buChar char="Ø"/>
            </a:pPr>
            <a:endParaRPr lang="fr-FR">
              <a:latin typeface="Arial Narrow" charset="0"/>
            </a:endParaRPr>
          </a:p>
        </p:txBody>
      </p:sp>
      <p:sp>
        <p:nvSpPr>
          <p:cNvPr id="9" name="Titre 1"/>
          <p:cNvSpPr txBox="1">
            <a:spLocks/>
          </p:cNvSpPr>
          <p:nvPr/>
        </p:nvSpPr>
        <p:spPr bwMode="auto">
          <a:xfrm>
            <a:off x="0" y="71438"/>
            <a:ext cx="7500938" cy="1143000"/>
          </a:xfrm>
          <a:prstGeom prst="rect">
            <a:avLst/>
          </a:prstGeom>
          <a:noFill/>
          <a:ln w="9525">
            <a:noFill/>
            <a:miter lim="800000"/>
            <a:headEnd/>
            <a:tailEnd/>
          </a:ln>
        </p:spPr>
        <p:txBody>
          <a:bodyPr anchor="ctr"/>
          <a:lstStyle/>
          <a:p>
            <a:pPr eaLnBrk="0" hangingPunct="0">
              <a:defRPr/>
            </a:pPr>
            <a:r>
              <a:rPr lang="fr-FR" sz="3600" b="1" kern="0" dirty="0">
                <a:solidFill>
                  <a:srgbClr val="FF9900"/>
                </a:solidFill>
                <a:latin typeface="Arial Narrow" pitchFamily="34" charset="0"/>
                <a:ea typeface="+mj-ea"/>
                <a:cs typeface="+mj-cs"/>
              </a:rPr>
              <a:t>Evolution des pratiques depuis 2008</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235825" y="3068638"/>
            <a:ext cx="1908175" cy="309721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6867" name="Rectangle 7"/>
          <p:cNvSpPr>
            <a:spLocks noGrp="1" noChangeArrowheads="1"/>
          </p:cNvSpPr>
          <p:nvPr>
            <p:ph type="sldNum" sz="quarter" idx="12"/>
          </p:nvPr>
        </p:nvSpPr>
        <p:spPr>
          <a:xfrm>
            <a:off x="400050" y="62071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fld id="{8D8737A4-B0E3-FB4D-BC9E-60FDB11DDAAD}" type="slidenum">
              <a:rPr lang="en-GB"/>
              <a:pPr algn="l" eaLnBrk="1" hangingPunct="1"/>
              <a:t>31</a:t>
            </a:fld>
            <a:endParaRPr lang="en-GB"/>
          </a:p>
        </p:txBody>
      </p:sp>
      <p:sp>
        <p:nvSpPr>
          <p:cNvPr id="36868" name="Text Box 10"/>
          <p:cNvSpPr txBox="1">
            <a:spLocks noChangeArrowheads="1"/>
          </p:cNvSpPr>
          <p:nvPr/>
        </p:nvSpPr>
        <p:spPr bwMode="auto">
          <a:xfrm>
            <a:off x="34925" y="5876925"/>
            <a:ext cx="85550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1000" i="1">
                <a:solidFill>
                  <a:srgbClr val="717185"/>
                </a:solidFill>
              </a:rPr>
              <a:t>Univers de Produits = PGC + FRAIS LS - Univers de référence : Total généralistes (hm+sm+hd+proxi+internet généralistes)</a:t>
            </a:r>
          </a:p>
          <a:p>
            <a:pPr eaLnBrk="1" hangingPunct="1"/>
            <a:r>
              <a:rPr lang="fr-FR" sz="1000" i="1">
                <a:solidFill>
                  <a:srgbClr val="717185"/>
                </a:solidFill>
              </a:rPr>
              <a:t>Ces données sont issues d</a:t>
            </a:r>
            <a:r>
              <a:rPr lang="ja-JP" altLang="fr-FR" sz="1000" i="1">
                <a:solidFill>
                  <a:srgbClr val="717185"/>
                </a:solidFill>
              </a:rPr>
              <a:t>’</a:t>
            </a:r>
            <a:r>
              <a:rPr lang="fr-FR" sz="1000" i="1">
                <a:solidFill>
                  <a:srgbClr val="717185"/>
                </a:solidFill>
              </a:rPr>
              <a:t>un panel et ont donc une valeur de probabilité</a:t>
            </a:r>
          </a:p>
        </p:txBody>
      </p:sp>
      <p:sp>
        <p:nvSpPr>
          <p:cNvPr id="36869" name="Rectangle 4"/>
          <p:cNvSpPr>
            <a:spLocks noChangeArrowheads="1"/>
          </p:cNvSpPr>
          <p:nvPr/>
        </p:nvSpPr>
        <p:spPr bwMode="gray">
          <a:xfrm>
            <a:off x="323850" y="188913"/>
            <a:ext cx="8820150"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fr-FR" sz="2600" b="1">
                <a:solidFill>
                  <a:schemeClr val="bg2"/>
                </a:solidFill>
              </a:rPr>
              <a:t>INTERNET sur l</a:t>
            </a:r>
            <a:r>
              <a:rPr lang="ja-JP" altLang="fr-FR" sz="2600" b="1">
                <a:solidFill>
                  <a:schemeClr val="bg2"/>
                </a:solidFill>
              </a:rPr>
              <a:t>’</a:t>
            </a:r>
            <a:r>
              <a:rPr lang="fr-FR" sz="2600" b="1">
                <a:solidFill>
                  <a:schemeClr val="bg2"/>
                </a:solidFill>
              </a:rPr>
              <a:t> </a:t>
            </a:r>
            <a:r>
              <a:rPr lang="fr-FR" sz="2600" b="1">
                <a:solidFill>
                  <a:srgbClr val="92D400"/>
                </a:solidFill>
              </a:rPr>
              <a:t>Alimentaire: un petit circuit </a:t>
            </a:r>
            <a:r>
              <a:rPr lang="fr-FR" sz="2600" b="1">
                <a:solidFill>
                  <a:schemeClr val="bg2"/>
                </a:solidFill>
              </a:rPr>
              <a:t>mais</a:t>
            </a:r>
            <a:r>
              <a:rPr lang="fr-FR" sz="2600" b="1">
                <a:solidFill>
                  <a:srgbClr val="92D400"/>
                </a:solidFill>
              </a:rPr>
              <a:t> </a:t>
            </a:r>
            <a:r>
              <a:rPr lang="fr-FR" sz="2600" b="1">
                <a:solidFill>
                  <a:schemeClr val="bg2"/>
                </a:solidFill>
              </a:rPr>
              <a:t>en forte croissance</a:t>
            </a:r>
            <a:endParaRPr lang="en-US" sz="2600" b="1">
              <a:solidFill>
                <a:schemeClr val="bg2"/>
              </a:solidFill>
            </a:endParaRPr>
          </a:p>
          <a:p>
            <a:pPr algn="ctr"/>
            <a:endParaRPr lang="fr-FR" sz="2600" b="1">
              <a:solidFill>
                <a:srgbClr val="92D400"/>
              </a:solidFill>
            </a:endParaRPr>
          </a:p>
        </p:txBody>
      </p:sp>
      <p:sp>
        <p:nvSpPr>
          <p:cNvPr id="36870" name="Text Box 41"/>
          <p:cNvSpPr txBox="1">
            <a:spLocks noChangeArrowheads="1"/>
          </p:cNvSpPr>
          <p:nvPr/>
        </p:nvSpPr>
        <p:spPr bwMode="auto">
          <a:xfrm>
            <a:off x="7967663" y="2060575"/>
            <a:ext cx="1176337"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30000"/>
              </a:spcBef>
            </a:pPr>
            <a:r>
              <a:rPr lang="fr-FR" sz="1200" b="1">
                <a:solidFill>
                  <a:srgbClr val="969696"/>
                </a:solidFill>
              </a:rPr>
              <a:t>PDM en hausse</a:t>
            </a:r>
          </a:p>
          <a:p>
            <a:pPr eaLnBrk="1" hangingPunct="1">
              <a:spcBef>
                <a:spcPct val="30000"/>
              </a:spcBef>
            </a:pPr>
            <a:r>
              <a:rPr lang="fr-FR" sz="1200" b="1">
                <a:solidFill>
                  <a:srgbClr val="969696"/>
                </a:solidFill>
              </a:rPr>
              <a:t>PDM en baisse</a:t>
            </a:r>
          </a:p>
          <a:p>
            <a:pPr eaLnBrk="1" hangingPunct="1">
              <a:spcBef>
                <a:spcPct val="30000"/>
              </a:spcBef>
            </a:pPr>
            <a:r>
              <a:rPr lang="fr-FR" sz="1200" b="1">
                <a:solidFill>
                  <a:srgbClr val="969696"/>
                </a:solidFill>
              </a:rPr>
              <a:t>PDM stable</a:t>
            </a:r>
          </a:p>
        </p:txBody>
      </p:sp>
      <p:sp>
        <p:nvSpPr>
          <p:cNvPr id="36871" name="Rectangle 42"/>
          <p:cNvSpPr>
            <a:spLocks noChangeArrowheads="1"/>
          </p:cNvSpPr>
          <p:nvPr/>
        </p:nvSpPr>
        <p:spPr bwMode="auto">
          <a:xfrm>
            <a:off x="7588250" y="1989138"/>
            <a:ext cx="1555750" cy="806450"/>
          </a:xfrm>
          <a:prstGeom prst="rect">
            <a:avLst/>
          </a:prstGeom>
          <a:noFill/>
          <a:ln w="12700">
            <a:solidFill>
              <a:srgbClr val="969696"/>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endParaRPr lang="en-US">
              <a:solidFill>
                <a:srgbClr val="000000"/>
              </a:solidFill>
            </a:endParaRPr>
          </a:p>
        </p:txBody>
      </p:sp>
      <p:sp>
        <p:nvSpPr>
          <p:cNvPr id="36872" name="AutoShape 43"/>
          <p:cNvSpPr>
            <a:spLocks noChangeAspect="1" noChangeArrowheads="1"/>
          </p:cNvSpPr>
          <p:nvPr/>
        </p:nvSpPr>
        <p:spPr bwMode="auto">
          <a:xfrm>
            <a:off x="7623175" y="2060575"/>
            <a:ext cx="184150" cy="246063"/>
          </a:xfrm>
          <a:prstGeom prst="triangle">
            <a:avLst>
              <a:gd name="adj" fmla="val 50000"/>
            </a:avLst>
          </a:prstGeom>
          <a:solidFill>
            <a:srgbClr val="91C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a:solidFill>
                <a:srgbClr val="000000"/>
              </a:solidFill>
            </a:endParaRPr>
          </a:p>
        </p:txBody>
      </p:sp>
      <p:sp>
        <p:nvSpPr>
          <p:cNvPr id="36873" name="AutoShape 44"/>
          <p:cNvSpPr>
            <a:spLocks noChangeAspect="1" noChangeArrowheads="1"/>
          </p:cNvSpPr>
          <p:nvPr/>
        </p:nvSpPr>
        <p:spPr bwMode="auto">
          <a:xfrm rot="10800000">
            <a:off x="7629525" y="2349500"/>
            <a:ext cx="184150" cy="246063"/>
          </a:xfrm>
          <a:prstGeom prst="triangle">
            <a:avLst>
              <a:gd name="adj" fmla="val 50000"/>
            </a:avLst>
          </a:prstGeom>
          <a:solidFill>
            <a:srgbClr val="5A345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a:solidFill>
                <a:srgbClr val="000000"/>
              </a:solidFill>
            </a:endParaRPr>
          </a:p>
        </p:txBody>
      </p:sp>
      <p:sp>
        <p:nvSpPr>
          <p:cNvPr id="36874" name="AutoShape 45"/>
          <p:cNvSpPr>
            <a:spLocks noChangeAspect="1" noChangeArrowheads="1"/>
          </p:cNvSpPr>
          <p:nvPr/>
        </p:nvSpPr>
        <p:spPr bwMode="auto">
          <a:xfrm rot="5400000">
            <a:off x="7670801" y="2570162"/>
            <a:ext cx="184150" cy="244475"/>
          </a:xfrm>
          <a:prstGeom prst="triangle">
            <a:avLst>
              <a:gd name="adj" fmla="val 50000"/>
            </a:avLst>
          </a:prstGeom>
          <a:solidFill>
            <a:srgbClr val="2E68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a:solidFill>
                <a:srgbClr val="000000"/>
              </a:solidFill>
            </a:endParaRPr>
          </a:p>
        </p:txBody>
      </p:sp>
      <p:sp>
        <p:nvSpPr>
          <p:cNvPr id="36875" name="Titre_date"/>
          <p:cNvSpPr txBox="1">
            <a:spLocks noChangeArrowheads="1"/>
          </p:cNvSpPr>
          <p:nvPr/>
        </p:nvSpPr>
        <p:spPr bwMode="auto">
          <a:xfrm>
            <a:off x="4356100" y="1506538"/>
            <a:ext cx="4286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fr-FR" sz="1600">
                <a:solidFill>
                  <a:srgbClr val="7F7F7F"/>
                </a:solidFill>
              </a:rPr>
              <a:t>Cumul annuel mobile au 19 février 2012</a:t>
            </a:r>
          </a:p>
        </p:txBody>
      </p:sp>
      <p:sp>
        <p:nvSpPr>
          <p:cNvPr id="36876" name="Freeform 7"/>
          <p:cNvSpPr>
            <a:spLocks/>
          </p:cNvSpPr>
          <p:nvPr/>
        </p:nvSpPr>
        <p:spPr bwMode="auto">
          <a:xfrm>
            <a:off x="8353425" y="1484313"/>
            <a:ext cx="230188" cy="285750"/>
          </a:xfrm>
          <a:custGeom>
            <a:avLst/>
            <a:gdLst>
              <a:gd name="T0" fmla="*/ 0 w 672"/>
              <a:gd name="T1" fmla="*/ 2147483647 h 691"/>
              <a:gd name="T2" fmla="*/ 2147483647 w 672"/>
              <a:gd name="T3" fmla="*/ 0 h 691"/>
              <a:gd name="T4" fmla="*/ 2147483647 w 672"/>
              <a:gd name="T5" fmla="*/ 0 h 691"/>
              <a:gd name="T6" fmla="*/ 2147483647 w 672"/>
              <a:gd name="T7" fmla="*/ 2147483647 h 691"/>
              <a:gd name="T8" fmla="*/ 2147483647 w 672"/>
              <a:gd name="T9" fmla="*/ 2147483647 h 691"/>
              <a:gd name="T10" fmla="*/ 2147483647 w 672"/>
              <a:gd name="T11" fmla="*/ 2147483647 h 691"/>
              <a:gd name="T12" fmla="*/ 0 w 672"/>
              <a:gd name="T13" fmla="*/ 2147483647 h 691"/>
              <a:gd name="T14" fmla="*/ 0 60000 65536"/>
              <a:gd name="T15" fmla="*/ 0 60000 65536"/>
              <a:gd name="T16" fmla="*/ 0 60000 65536"/>
              <a:gd name="T17" fmla="*/ 0 60000 65536"/>
              <a:gd name="T18" fmla="*/ 0 60000 65536"/>
              <a:gd name="T19" fmla="*/ 0 60000 65536"/>
              <a:gd name="T20" fmla="*/ 0 60000 65536"/>
              <a:gd name="T21" fmla="*/ 0 w 672"/>
              <a:gd name="T22" fmla="*/ 0 h 691"/>
              <a:gd name="T23" fmla="*/ 672 w 672"/>
              <a:gd name="T24" fmla="*/ 691 h 6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2" h="691">
                <a:moveTo>
                  <a:pt x="0" y="145"/>
                </a:moveTo>
                <a:lnTo>
                  <a:pt x="136" y="0"/>
                </a:lnTo>
                <a:lnTo>
                  <a:pt x="672" y="0"/>
                </a:lnTo>
                <a:lnTo>
                  <a:pt x="672" y="551"/>
                </a:lnTo>
                <a:lnTo>
                  <a:pt x="528" y="691"/>
                </a:lnTo>
                <a:lnTo>
                  <a:pt x="528" y="145"/>
                </a:lnTo>
                <a:lnTo>
                  <a:pt x="0" y="145"/>
                </a:lnTo>
                <a:close/>
              </a:path>
            </a:pathLst>
          </a:custGeom>
          <a:solidFill>
            <a:srgbClr val="92D4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6877" name="Freeform 8"/>
          <p:cNvSpPr>
            <a:spLocks/>
          </p:cNvSpPr>
          <p:nvPr/>
        </p:nvSpPr>
        <p:spPr bwMode="auto">
          <a:xfrm rot="5400000" flipV="1">
            <a:off x="4351338" y="1585913"/>
            <a:ext cx="287337" cy="230187"/>
          </a:xfrm>
          <a:custGeom>
            <a:avLst/>
            <a:gdLst>
              <a:gd name="T0" fmla="*/ 0 w 672"/>
              <a:gd name="T1" fmla="*/ 2147483647 h 691"/>
              <a:gd name="T2" fmla="*/ 2147483647 w 672"/>
              <a:gd name="T3" fmla="*/ 0 h 691"/>
              <a:gd name="T4" fmla="*/ 2147483647 w 672"/>
              <a:gd name="T5" fmla="*/ 0 h 691"/>
              <a:gd name="T6" fmla="*/ 2147483647 w 672"/>
              <a:gd name="T7" fmla="*/ 2147483647 h 691"/>
              <a:gd name="T8" fmla="*/ 2147483647 w 672"/>
              <a:gd name="T9" fmla="*/ 2147483647 h 691"/>
              <a:gd name="T10" fmla="*/ 2147483647 w 672"/>
              <a:gd name="T11" fmla="*/ 2147483647 h 691"/>
              <a:gd name="T12" fmla="*/ 0 w 672"/>
              <a:gd name="T13" fmla="*/ 2147483647 h 691"/>
              <a:gd name="T14" fmla="*/ 0 60000 65536"/>
              <a:gd name="T15" fmla="*/ 0 60000 65536"/>
              <a:gd name="T16" fmla="*/ 0 60000 65536"/>
              <a:gd name="T17" fmla="*/ 0 60000 65536"/>
              <a:gd name="T18" fmla="*/ 0 60000 65536"/>
              <a:gd name="T19" fmla="*/ 0 60000 65536"/>
              <a:gd name="T20" fmla="*/ 0 60000 65536"/>
              <a:gd name="T21" fmla="*/ 0 w 672"/>
              <a:gd name="T22" fmla="*/ 0 h 691"/>
              <a:gd name="T23" fmla="*/ 672 w 672"/>
              <a:gd name="T24" fmla="*/ 691 h 6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2" h="691">
                <a:moveTo>
                  <a:pt x="0" y="145"/>
                </a:moveTo>
                <a:lnTo>
                  <a:pt x="136" y="0"/>
                </a:lnTo>
                <a:lnTo>
                  <a:pt x="672" y="0"/>
                </a:lnTo>
                <a:lnTo>
                  <a:pt x="672" y="551"/>
                </a:lnTo>
                <a:lnTo>
                  <a:pt x="528" y="691"/>
                </a:lnTo>
                <a:lnTo>
                  <a:pt x="528" y="145"/>
                </a:lnTo>
                <a:lnTo>
                  <a:pt x="0" y="145"/>
                </a:lnTo>
                <a:close/>
              </a:path>
            </a:pathLst>
          </a:custGeom>
          <a:solidFill>
            <a:srgbClr val="92D400"/>
          </a:solidFill>
          <a:ln>
            <a:noFill/>
          </a:ln>
          <a:extLst>
            <a:ext uri="{91240B29-F687-4f45-9708-019B960494DF}">
              <a14:hiddenLine xmlns:a14="http://schemas.microsoft.com/office/drawing/2010/main" w="3175">
                <a:solidFill>
                  <a:srgbClr val="000000"/>
                </a:solidFill>
                <a:round/>
                <a:headEnd/>
                <a:tailEnd/>
              </a14:hiddenLine>
            </a:ext>
          </a:extLst>
        </p:spPr>
        <p:txBody>
          <a:bodyPr vert="eaVert"/>
          <a:lstStyle/>
          <a:p>
            <a:endParaRPr lang="en-US"/>
          </a:p>
        </p:txBody>
      </p:sp>
      <p:pic>
        <p:nvPicPr>
          <p:cNvPr id="36878" name="Grap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97425"/>
            <a:ext cx="9144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9" name="Graph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8" y="1052513"/>
            <a:ext cx="9107487" cy="37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4"/>
          <p:cNvSpPr>
            <a:spLocks noChangeArrowheads="1"/>
          </p:cNvSpPr>
          <p:nvPr/>
        </p:nvSpPr>
        <p:spPr bwMode="gray">
          <a:xfrm>
            <a:off x="2843213" y="1125538"/>
            <a:ext cx="5832475" cy="381000"/>
          </a:xfrm>
          <a:prstGeom prst="rect">
            <a:avLst/>
          </a:prstGeom>
          <a:noFill/>
          <a:ln w="9525" algn="ctr">
            <a:noFill/>
            <a:miter lim="800000"/>
            <a:headEnd/>
            <a:tailEnd/>
          </a:ln>
        </p:spPr>
        <p:txBody>
          <a:bodyPr lIns="0" tIns="0" rIns="0" bIns="0"/>
          <a:lstStyle/>
          <a:p>
            <a:pPr>
              <a:defRPr/>
            </a:pPr>
            <a:r>
              <a:rPr lang="fr-FR" sz="1600" b="1" dirty="0">
                <a:solidFill>
                  <a:srgbClr val="92D400"/>
                </a:solidFill>
                <a:latin typeface="Arial" pitchFamily="34" charset="0"/>
                <a:ea typeface="ＭＳ Ｐゴシック" charset="-128"/>
              </a:rPr>
              <a:t>PART</a:t>
            </a:r>
            <a:r>
              <a:rPr lang="fr-FR" sz="1600" b="1" dirty="0">
                <a:solidFill>
                  <a:srgbClr val="92D050"/>
                </a:solidFill>
                <a:latin typeface="Arial" pitchFamily="34" charset="0"/>
                <a:ea typeface="ＭＳ Ｐゴシック" charset="-128"/>
              </a:rPr>
              <a:t> </a:t>
            </a:r>
            <a:r>
              <a:rPr lang="fr-FR" sz="1600" b="1" dirty="0">
                <a:solidFill>
                  <a:srgbClr val="92D400"/>
                </a:solidFill>
                <a:latin typeface="Arial" pitchFamily="34" charset="0"/>
                <a:ea typeface="ＭＳ Ｐゴシック" charset="-128"/>
              </a:rPr>
              <a:t>DE</a:t>
            </a:r>
            <a:r>
              <a:rPr lang="fr-FR" sz="1600" b="1" dirty="0">
                <a:solidFill>
                  <a:srgbClr val="92D050"/>
                </a:solidFill>
                <a:latin typeface="Arial" pitchFamily="34" charset="0"/>
                <a:ea typeface="ＭＳ Ｐゴシック" charset="-128"/>
              </a:rPr>
              <a:t> </a:t>
            </a:r>
            <a:r>
              <a:rPr lang="fr-FR" sz="1600" b="1" dirty="0">
                <a:solidFill>
                  <a:srgbClr val="92D400"/>
                </a:solidFill>
                <a:latin typeface="Arial" pitchFamily="34" charset="0"/>
                <a:ea typeface="ＭＳ Ｐゴシック" charset="-128"/>
              </a:rPr>
              <a:t>MARCHE VALEUR </a:t>
            </a:r>
            <a:r>
              <a:rPr lang="fr-FR" sz="1600" b="1" dirty="0">
                <a:solidFill>
                  <a:srgbClr val="7F7F7F"/>
                </a:solidFill>
                <a:latin typeface="Arial"/>
                <a:ea typeface="+mj-ea"/>
              </a:rPr>
              <a:t>des </a:t>
            </a:r>
            <a:r>
              <a:rPr lang="en-US" sz="1600" b="1" dirty="0">
                <a:solidFill>
                  <a:srgbClr val="7F7F7F"/>
                </a:solidFill>
                <a:latin typeface="Arial"/>
                <a:ea typeface="+mj-ea"/>
              </a:rPr>
              <a:t>CIRCUITS</a:t>
            </a:r>
          </a:p>
          <a:p>
            <a:pPr>
              <a:defRPr/>
            </a:pPr>
            <a:endParaRPr lang="fr-FR" sz="1600" b="1" dirty="0">
              <a:solidFill>
                <a:srgbClr val="92D400"/>
              </a:solidFill>
              <a:latin typeface="Arial" pitchFamily="34" charset="0"/>
              <a:ea typeface="ＭＳ Ｐゴシック" charset="-128"/>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ZoneTexte 180"/>
          <p:cNvSpPr txBox="1">
            <a:spLocks noChangeArrowheads="1"/>
          </p:cNvSpPr>
          <p:nvPr/>
        </p:nvSpPr>
        <p:spPr bwMode="auto">
          <a:xfrm>
            <a:off x="1116013" y="1893888"/>
            <a:ext cx="6624637" cy="304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fr-FR" sz="4000">
                <a:solidFill>
                  <a:srgbClr val="FFFFFF"/>
                </a:solidFill>
              </a:rPr>
              <a:t>UNE TAILLE DE CLIENTÈLE QUI A </a:t>
            </a:r>
            <a:r>
              <a:rPr lang="fr-FR" sz="4000">
                <a:solidFill>
                  <a:srgbClr val="92D400"/>
                </a:solidFill>
              </a:rPr>
              <a:t>PRESQUE DOUBLÉ </a:t>
            </a:r>
          </a:p>
          <a:p>
            <a:pPr algn="ctr" eaLnBrk="1" hangingPunct="1"/>
            <a:r>
              <a:rPr lang="fr-FR" sz="4000">
                <a:solidFill>
                  <a:srgbClr val="FFFFFF"/>
                </a:solidFill>
              </a:rPr>
              <a:t>EN </a:t>
            </a:r>
            <a:r>
              <a:rPr lang="fr-FR" sz="7200">
                <a:solidFill>
                  <a:srgbClr val="FFFFFF"/>
                </a:solidFill>
              </a:rPr>
              <a:t>1</a:t>
            </a:r>
            <a:r>
              <a:rPr lang="fr-FR" sz="4000">
                <a:solidFill>
                  <a:srgbClr val="FFFFFF"/>
                </a:solidFill>
              </a:rPr>
              <a:t> AN</a:t>
            </a:r>
          </a:p>
        </p:txBody>
      </p:sp>
      <p:grpSp>
        <p:nvGrpSpPr>
          <p:cNvPr id="3" name="Grupo 62"/>
          <p:cNvGrpSpPr>
            <a:grpSpLocks/>
          </p:cNvGrpSpPr>
          <p:nvPr/>
        </p:nvGrpSpPr>
        <p:grpSpPr bwMode="auto">
          <a:xfrm>
            <a:off x="4140200" y="1125538"/>
            <a:ext cx="719138" cy="603250"/>
            <a:chOff x="5148064" y="520970"/>
            <a:chExt cx="720080" cy="603774"/>
          </a:xfrm>
        </p:grpSpPr>
        <p:sp>
          <p:nvSpPr>
            <p:cNvPr id="183" name="Triângulo isósceles 182"/>
            <p:cNvSpPr/>
            <p:nvPr/>
          </p:nvSpPr>
          <p:spPr>
            <a:xfrm>
              <a:off x="5148064" y="520970"/>
              <a:ext cx="720080" cy="287587"/>
            </a:xfrm>
            <a:prstGeom prst="triangle">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184" name="Retângulo 183"/>
            <p:cNvSpPr/>
            <p:nvPr/>
          </p:nvSpPr>
          <p:spPr>
            <a:xfrm>
              <a:off x="5219596" y="837156"/>
              <a:ext cx="577017" cy="287588"/>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185" name="Retângulo 184"/>
            <p:cNvSpPr/>
            <p:nvPr/>
          </p:nvSpPr>
          <p:spPr>
            <a:xfrm>
              <a:off x="5364247" y="908656"/>
              <a:ext cx="144652" cy="216088"/>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186" name="Retângulo 185"/>
            <p:cNvSpPr/>
            <p:nvPr/>
          </p:nvSpPr>
          <p:spPr>
            <a:xfrm>
              <a:off x="5292716" y="547980"/>
              <a:ext cx="71531" cy="216088"/>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187" name="Retângulo 186"/>
            <p:cNvSpPr/>
            <p:nvPr/>
          </p:nvSpPr>
          <p:spPr>
            <a:xfrm>
              <a:off x="5580430" y="908656"/>
              <a:ext cx="143062" cy="144587"/>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grpSp>
      <p:grpSp>
        <p:nvGrpSpPr>
          <p:cNvPr id="4" name="Grupo 63"/>
          <p:cNvGrpSpPr>
            <a:grpSpLocks/>
          </p:cNvGrpSpPr>
          <p:nvPr/>
        </p:nvGrpSpPr>
        <p:grpSpPr bwMode="auto">
          <a:xfrm>
            <a:off x="8101013" y="1125538"/>
            <a:ext cx="719137" cy="603250"/>
            <a:chOff x="5148064" y="520970"/>
            <a:chExt cx="720080" cy="603774"/>
          </a:xfrm>
        </p:grpSpPr>
        <p:sp>
          <p:nvSpPr>
            <p:cNvPr id="189" name="Triângulo isósceles 188"/>
            <p:cNvSpPr/>
            <p:nvPr/>
          </p:nvSpPr>
          <p:spPr>
            <a:xfrm>
              <a:off x="5148064" y="520970"/>
              <a:ext cx="720080" cy="287587"/>
            </a:xfrm>
            <a:prstGeom prst="triangle">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190" name="Retângulo 189"/>
            <p:cNvSpPr/>
            <p:nvPr/>
          </p:nvSpPr>
          <p:spPr>
            <a:xfrm>
              <a:off x="5219595" y="837156"/>
              <a:ext cx="577019" cy="287588"/>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191" name="Retângulo 190"/>
            <p:cNvSpPr/>
            <p:nvPr/>
          </p:nvSpPr>
          <p:spPr>
            <a:xfrm>
              <a:off x="5364247" y="908656"/>
              <a:ext cx="144651" cy="216088"/>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192" name="Retângulo 191"/>
            <p:cNvSpPr/>
            <p:nvPr/>
          </p:nvSpPr>
          <p:spPr>
            <a:xfrm>
              <a:off x="5292715" y="547980"/>
              <a:ext cx="71532" cy="216088"/>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193" name="Retângulo 192"/>
            <p:cNvSpPr/>
            <p:nvPr/>
          </p:nvSpPr>
          <p:spPr>
            <a:xfrm>
              <a:off x="5580430" y="908656"/>
              <a:ext cx="143062" cy="144587"/>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grpSp>
      <p:grpSp>
        <p:nvGrpSpPr>
          <p:cNvPr id="5" name="Grupo 81"/>
          <p:cNvGrpSpPr>
            <a:grpSpLocks/>
          </p:cNvGrpSpPr>
          <p:nvPr/>
        </p:nvGrpSpPr>
        <p:grpSpPr bwMode="auto">
          <a:xfrm>
            <a:off x="250825" y="260350"/>
            <a:ext cx="720725" cy="604838"/>
            <a:chOff x="5148064" y="520970"/>
            <a:chExt cx="720080" cy="603774"/>
          </a:xfrm>
        </p:grpSpPr>
        <p:sp>
          <p:nvSpPr>
            <p:cNvPr id="195" name="Triângulo isósceles 194"/>
            <p:cNvSpPr/>
            <p:nvPr/>
          </p:nvSpPr>
          <p:spPr>
            <a:xfrm>
              <a:off x="5148064" y="520970"/>
              <a:ext cx="720080" cy="288417"/>
            </a:xfrm>
            <a:prstGeom prst="triangle">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196" name="Retângulo 195"/>
            <p:cNvSpPr/>
            <p:nvPr/>
          </p:nvSpPr>
          <p:spPr>
            <a:xfrm>
              <a:off x="5219438" y="836327"/>
              <a:ext cx="577333" cy="288417"/>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197" name="Retângulo 196"/>
            <p:cNvSpPr/>
            <p:nvPr/>
          </p:nvSpPr>
          <p:spPr>
            <a:xfrm>
              <a:off x="5363771" y="909224"/>
              <a:ext cx="144334" cy="215520"/>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198" name="Retângulo 197"/>
            <p:cNvSpPr/>
            <p:nvPr/>
          </p:nvSpPr>
          <p:spPr>
            <a:xfrm>
              <a:off x="5292398" y="547911"/>
              <a:ext cx="71373" cy="217104"/>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199" name="Retângulo 198"/>
            <p:cNvSpPr/>
            <p:nvPr/>
          </p:nvSpPr>
          <p:spPr>
            <a:xfrm>
              <a:off x="5579478" y="909224"/>
              <a:ext cx="144334" cy="144208"/>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grpSp>
      <p:grpSp>
        <p:nvGrpSpPr>
          <p:cNvPr id="6" name="Grupo 87"/>
          <p:cNvGrpSpPr>
            <a:grpSpLocks/>
          </p:cNvGrpSpPr>
          <p:nvPr/>
        </p:nvGrpSpPr>
        <p:grpSpPr bwMode="auto">
          <a:xfrm>
            <a:off x="1547813" y="1196975"/>
            <a:ext cx="720725" cy="603250"/>
            <a:chOff x="5148064" y="520970"/>
            <a:chExt cx="720080" cy="603774"/>
          </a:xfrm>
        </p:grpSpPr>
        <p:sp>
          <p:nvSpPr>
            <p:cNvPr id="201" name="Triângulo isósceles 200"/>
            <p:cNvSpPr/>
            <p:nvPr/>
          </p:nvSpPr>
          <p:spPr>
            <a:xfrm>
              <a:off x="5148064" y="520970"/>
              <a:ext cx="720080" cy="287588"/>
            </a:xfrm>
            <a:prstGeom prst="triangle">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02" name="Retângulo 201"/>
            <p:cNvSpPr/>
            <p:nvPr/>
          </p:nvSpPr>
          <p:spPr>
            <a:xfrm>
              <a:off x="5219437" y="837157"/>
              <a:ext cx="577333" cy="287587"/>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03" name="Retângulo 202"/>
            <p:cNvSpPr/>
            <p:nvPr/>
          </p:nvSpPr>
          <p:spPr>
            <a:xfrm>
              <a:off x="5363771" y="908656"/>
              <a:ext cx="144333" cy="216088"/>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04" name="Retângulo 203"/>
            <p:cNvSpPr/>
            <p:nvPr/>
          </p:nvSpPr>
          <p:spPr>
            <a:xfrm>
              <a:off x="5292397" y="547981"/>
              <a:ext cx="71374" cy="216088"/>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05" name="Retângulo 204"/>
            <p:cNvSpPr/>
            <p:nvPr/>
          </p:nvSpPr>
          <p:spPr>
            <a:xfrm>
              <a:off x="5579478" y="908656"/>
              <a:ext cx="144333" cy="144588"/>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grpSp>
      <p:grpSp>
        <p:nvGrpSpPr>
          <p:cNvPr id="7" name="Grupo 93"/>
          <p:cNvGrpSpPr>
            <a:grpSpLocks/>
          </p:cNvGrpSpPr>
          <p:nvPr/>
        </p:nvGrpSpPr>
        <p:grpSpPr bwMode="auto">
          <a:xfrm>
            <a:off x="3348038" y="908050"/>
            <a:ext cx="719137" cy="604838"/>
            <a:chOff x="5148064" y="520970"/>
            <a:chExt cx="720080" cy="603774"/>
          </a:xfrm>
        </p:grpSpPr>
        <p:sp>
          <p:nvSpPr>
            <p:cNvPr id="207" name="Triângulo isósceles 206"/>
            <p:cNvSpPr/>
            <p:nvPr/>
          </p:nvSpPr>
          <p:spPr>
            <a:xfrm>
              <a:off x="5148064" y="520970"/>
              <a:ext cx="720080" cy="288417"/>
            </a:xfrm>
            <a:prstGeom prst="triangle">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08" name="Retângulo 207"/>
            <p:cNvSpPr/>
            <p:nvPr/>
          </p:nvSpPr>
          <p:spPr>
            <a:xfrm>
              <a:off x="5219595" y="836327"/>
              <a:ext cx="577019" cy="288417"/>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09" name="Retângulo 208"/>
            <p:cNvSpPr/>
            <p:nvPr/>
          </p:nvSpPr>
          <p:spPr>
            <a:xfrm>
              <a:off x="5364247" y="909224"/>
              <a:ext cx="144651" cy="215520"/>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10" name="Retângulo 209"/>
            <p:cNvSpPr/>
            <p:nvPr/>
          </p:nvSpPr>
          <p:spPr>
            <a:xfrm>
              <a:off x="5292715" y="547911"/>
              <a:ext cx="71532" cy="217104"/>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11" name="Retângulo 210"/>
            <p:cNvSpPr/>
            <p:nvPr/>
          </p:nvSpPr>
          <p:spPr>
            <a:xfrm>
              <a:off x="5580430" y="909224"/>
              <a:ext cx="143062" cy="144208"/>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grpSp>
      <p:grpSp>
        <p:nvGrpSpPr>
          <p:cNvPr id="8" name="Grupo 99"/>
          <p:cNvGrpSpPr>
            <a:grpSpLocks/>
          </p:cNvGrpSpPr>
          <p:nvPr/>
        </p:nvGrpSpPr>
        <p:grpSpPr bwMode="auto">
          <a:xfrm>
            <a:off x="5219700" y="1052513"/>
            <a:ext cx="720725" cy="603250"/>
            <a:chOff x="5148064" y="520970"/>
            <a:chExt cx="720080" cy="603774"/>
          </a:xfrm>
        </p:grpSpPr>
        <p:sp>
          <p:nvSpPr>
            <p:cNvPr id="213" name="Triângulo isósceles 212"/>
            <p:cNvSpPr/>
            <p:nvPr/>
          </p:nvSpPr>
          <p:spPr>
            <a:xfrm>
              <a:off x="5148064" y="520970"/>
              <a:ext cx="720080" cy="287587"/>
            </a:xfrm>
            <a:prstGeom prst="triangle">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14" name="Retângulo 213"/>
            <p:cNvSpPr/>
            <p:nvPr/>
          </p:nvSpPr>
          <p:spPr>
            <a:xfrm>
              <a:off x="5219438" y="837156"/>
              <a:ext cx="577333" cy="287588"/>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15" name="Retângulo 214"/>
            <p:cNvSpPr/>
            <p:nvPr/>
          </p:nvSpPr>
          <p:spPr>
            <a:xfrm>
              <a:off x="5363771" y="908656"/>
              <a:ext cx="144334" cy="216088"/>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16" name="Retângulo 215"/>
            <p:cNvSpPr/>
            <p:nvPr/>
          </p:nvSpPr>
          <p:spPr>
            <a:xfrm>
              <a:off x="5292398" y="547980"/>
              <a:ext cx="71373" cy="216088"/>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17" name="Retângulo 216"/>
            <p:cNvSpPr/>
            <p:nvPr/>
          </p:nvSpPr>
          <p:spPr>
            <a:xfrm>
              <a:off x="5579478" y="908656"/>
              <a:ext cx="144334" cy="144587"/>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grpSp>
      <p:grpSp>
        <p:nvGrpSpPr>
          <p:cNvPr id="9" name="Grupo 129"/>
          <p:cNvGrpSpPr>
            <a:grpSpLocks/>
          </p:cNvGrpSpPr>
          <p:nvPr/>
        </p:nvGrpSpPr>
        <p:grpSpPr bwMode="auto">
          <a:xfrm>
            <a:off x="3203575" y="5732463"/>
            <a:ext cx="720725" cy="604837"/>
            <a:chOff x="5148064" y="520970"/>
            <a:chExt cx="720080" cy="603774"/>
          </a:xfrm>
        </p:grpSpPr>
        <p:sp>
          <p:nvSpPr>
            <p:cNvPr id="219" name="Triângulo isósceles 218"/>
            <p:cNvSpPr/>
            <p:nvPr/>
          </p:nvSpPr>
          <p:spPr>
            <a:xfrm>
              <a:off x="5148064" y="520970"/>
              <a:ext cx="720080" cy="288417"/>
            </a:xfrm>
            <a:prstGeom prst="triangle">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20" name="Retângulo 219"/>
            <p:cNvSpPr/>
            <p:nvPr/>
          </p:nvSpPr>
          <p:spPr>
            <a:xfrm>
              <a:off x="5219438" y="836327"/>
              <a:ext cx="577333" cy="288417"/>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21" name="Retângulo 220"/>
            <p:cNvSpPr/>
            <p:nvPr/>
          </p:nvSpPr>
          <p:spPr>
            <a:xfrm>
              <a:off x="5363771" y="909223"/>
              <a:ext cx="144334" cy="215521"/>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22" name="Retângulo 221"/>
            <p:cNvSpPr/>
            <p:nvPr/>
          </p:nvSpPr>
          <p:spPr>
            <a:xfrm>
              <a:off x="5292398" y="547910"/>
              <a:ext cx="71373" cy="217106"/>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23" name="Retângulo 222"/>
            <p:cNvSpPr/>
            <p:nvPr/>
          </p:nvSpPr>
          <p:spPr>
            <a:xfrm>
              <a:off x="5579478" y="909223"/>
              <a:ext cx="144334" cy="144209"/>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grpSp>
      <p:grpSp>
        <p:nvGrpSpPr>
          <p:cNvPr id="10" name="Grupo 141"/>
          <p:cNvGrpSpPr>
            <a:grpSpLocks/>
          </p:cNvGrpSpPr>
          <p:nvPr/>
        </p:nvGrpSpPr>
        <p:grpSpPr bwMode="auto">
          <a:xfrm>
            <a:off x="2484438" y="4941888"/>
            <a:ext cx="719137" cy="603250"/>
            <a:chOff x="5148064" y="520970"/>
            <a:chExt cx="720080" cy="603774"/>
          </a:xfrm>
        </p:grpSpPr>
        <p:sp>
          <p:nvSpPr>
            <p:cNvPr id="225" name="Triângulo isósceles 224"/>
            <p:cNvSpPr/>
            <p:nvPr/>
          </p:nvSpPr>
          <p:spPr>
            <a:xfrm>
              <a:off x="5148064" y="520970"/>
              <a:ext cx="720080" cy="287587"/>
            </a:xfrm>
            <a:prstGeom prst="triangle">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26" name="Retângulo 225"/>
            <p:cNvSpPr/>
            <p:nvPr/>
          </p:nvSpPr>
          <p:spPr>
            <a:xfrm>
              <a:off x="5219595" y="837156"/>
              <a:ext cx="577019" cy="287588"/>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27" name="Retângulo 226"/>
            <p:cNvSpPr/>
            <p:nvPr/>
          </p:nvSpPr>
          <p:spPr>
            <a:xfrm>
              <a:off x="5364247" y="908656"/>
              <a:ext cx="144651" cy="216088"/>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28" name="Retângulo 227"/>
            <p:cNvSpPr/>
            <p:nvPr/>
          </p:nvSpPr>
          <p:spPr>
            <a:xfrm>
              <a:off x="5292715" y="547980"/>
              <a:ext cx="71532" cy="216088"/>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29" name="Retângulo 228"/>
            <p:cNvSpPr/>
            <p:nvPr/>
          </p:nvSpPr>
          <p:spPr>
            <a:xfrm>
              <a:off x="5580430" y="908656"/>
              <a:ext cx="143062" cy="144587"/>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grpSp>
      <p:grpSp>
        <p:nvGrpSpPr>
          <p:cNvPr id="11" name="Grupo 147"/>
          <p:cNvGrpSpPr>
            <a:grpSpLocks/>
          </p:cNvGrpSpPr>
          <p:nvPr/>
        </p:nvGrpSpPr>
        <p:grpSpPr bwMode="auto">
          <a:xfrm>
            <a:off x="1403350" y="4797425"/>
            <a:ext cx="720725" cy="603250"/>
            <a:chOff x="5148064" y="520970"/>
            <a:chExt cx="720080" cy="603774"/>
          </a:xfrm>
        </p:grpSpPr>
        <p:sp>
          <p:nvSpPr>
            <p:cNvPr id="231" name="Triângulo isósceles 230"/>
            <p:cNvSpPr/>
            <p:nvPr/>
          </p:nvSpPr>
          <p:spPr>
            <a:xfrm>
              <a:off x="5148064" y="520970"/>
              <a:ext cx="720080" cy="287588"/>
            </a:xfrm>
            <a:prstGeom prst="triangle">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32" name="Retângulo 231"/>
            <p:cNvSpPr/>
            <p:nvPr/>
          </p:nvSpPr>
          <p:spPr>
            <a:xfrm>
              <a:off x="5219438" y="837157"/>
              <a:ext cx="577333" cy="287587"/>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33" name="Retângulo 232"/>
            <p:cNvSpPr/>
            <p:nvPr/>
          </p:nvSpPr>
          <p:spPr>
            <a:xfrm>
              <a:off x="5363771" y="908656"/>
              <a:ext cx="144334" cy="216088"/>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34" name="Retângulo 233"/>
            <p:cNvSpPr/>
            <p:nvPr/>
          </p:nvSpPr>
          <p:spPr>
            <a:xfrm>
              <a:off x="5292398" y="547981"/>
              <a:ext cx="71373" cy="216088"/>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35" name="Retângulo 234"/>
            <p:cNvSpPr/>
            <p:nvPr/>
          </p:nvSpPr>
          <p:spPr>
            <a:xfrm>
              <a:off x="5579478" y="908656"/>
              <a:ext cx="144334" cy="144588"/>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grpSp>
      <p:grpSp>
        <p:nvGrpSpPr>
          <p:cNvPr id="12" name="Grupo 153"/>
          <p:cNvGrpSpPr>
            <a:grpSpLocks/>
          </p:cNvGrpSpPr>
          <p:nvPr/>
        </p:nvGrpSpPr>
        <p:grpSpPr bwMode="auto">
          <a:xfrm>
            <a:off x="323850" y="4868863"/>
            <a:ext cx="719138" cy="604837"/>
            <a:chOff x="5148064" y="520970"/>
            <a:chExt cx="720080" cy="603774"/>
          </a:xfrm>
        </p:grpSpPr>
        <p:sp>
          <p:nvSpPr>
            <p:cNvPr id="237" name="Triângulo isósceles 236"/>
            <p:cNvSpPr/>
            <p:nvPr/>
          </p:nvSpPr>
          <p:spPr>
            <a:xfrm>
              <a:off x="5148064" y="520970"/>
              <a:ext cx="720080" cy="288417"/>
            </a:xfrm>
            <a:prstGeom prst="triangle">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38" name="Retângulo 237"/>
            <p:cNvSpPr/>
            <p:nvPr/>
          </p:nvSpPr>
          <p:spPr>
            <a:xfrm>
              <a:off x="5219596" y="836327"/>
              <a:ext cx="577017" cy="288417"/>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39" name="Retângulo 238"/>
            <p:cNvSpPr/>
            <p:nvPr/>
          </p:nvSpPr>
          <p:spPr>
            <a:xfrm>
              <a:off x="5364247" y="909223"/>
              <a:ext cx="144652" cy="215521"/>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40" name="Retângulo 239"/>
            <p:cNvSpPr/>
            <p:nvPr/>
          </p:nvSpPr>
          <p:spPr>
            <a:xfrm>
              <a:off x="5292716" y="547910"/>
              <a:ext cx="71531" cy="217106"/>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41" name="Retângulo 240"/>
            <p:cNvSpPr/>
            <p:nvPr/>
          </p:nvSpPr>
          <p:spPr>
            <a:xfrm>
              <a:off x="5580430" y="909223"/>
              <a:ext cx="143062" cy="144209"/>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grpSp>
      <p:grpSp>
        <p:nvGrpSpPr>
          <p:cNvPr id="13" name="Grupo 159"/>
          <p:cNvGrpSpPr>
            <a:grpSpLocks/>
          </p:cNvGrpSpPr>
          <p:nvPr/>
        </p:nvGrpSpPr>
        <p:grpSpPr bwMode="auto">
          <a:xfrm>
            <a:off x="1763713" y="5732463"/>
            <a:ext cx="720725" cy="604837"/>
            <a:chOff x="5148064" y="520970"/>
            <a:chExt cx="720080" cy="603774"/>
          </a:xfrm>
        </p:grpSpPr>
        <p:sp>
          <p:nvSpPr>
            <p:cNvPr id="243" name="Triângulo isósceles 242"/>
            <p:cNvSpPr/>
            <p:nvPr/>
          </p:nvSpPr>
          <p:spPr>
            <a:xfrm>
              <a:off x="5148064" y="520970"/>
              <a:ext cx="720080" cy="288417"/>
            </a:xfrm>
            <a:prstGeom prst="triangle">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44" name="Retângulo 243"/>
            <p:cNvSpPr/>
            <p:nvPr/>
          </p:nvSpPr>
          <p:spPr>
            <a:xfrm>
              <a:off x="5219437" y="836327"/>
              <a:ext cx="577333" cy="288417"/>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45" name="Retângulo 244"/>
            <p:cNvSpPr/>
            <p:nvPr/>
          </p:nvSpPr>
          <p:spPr>
            <a:xfrm>
              <a:off x="5363771" y="909223"/>
              <a:ext cx="144333" cy="215521"/>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46" name="Retângulo 245"/>
            <p:cNvSpPr/>
            <p:nvPr/>
          </p:nvSpPr>
          <p:spPr>
            <a:xfrm>
              <a:off x="5292397" y="547910"/>
              <a:ext cx="71374" cy="217106"/>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47" name="Retângulo 246"/>
            <p:cNvSpPr/>
            <p:nvPr/>
          </p:nvSpPr>
          <p:spPr>
            <a:xfrm>
              <a:off x="5579478" y="909223"/>
              <a:ext cx="144333" cy="144209"/>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grpSp>
      <p:grpSp>
        <p:nvGrpSpPr>
          <p:cNvPr id="14" name="Grupo 165"/>
          <p:cNvGrpSpPr>
            <a:grpSpLocks/>
          </p:cNvGrpSpPr>
          <p:nvPr/>
        </p:nvGrpSpPr>
        <p:grpSpPr bwMode="auto">
          <a:xfrm>
            <a:off x="3779838" y="4941888"/>
            <a:ext cx="720725" cy="603250"/>
            <a:chOff x="5148064" y="520970"/>
            <a:chExt cx="720080" cy="603774"/>
          </a:xfrm>
        </p:grpSpPr>
        <p:sp>
          <p:nvSpPr>
            <p:cNvPr id="249" name="Triângulo isósceles 248"/>
            <p:cNvSpPr/>
            <p:nvPr/>
          </p:nvSpPr>
          <p:spPr>
            <a:xfrm>
              <a:off x="5148064" y="520970"/>
              <a:ext cx="720080" cy="287587"/>
            </a:xfrm>
            <a:prstGeom prst="triangle">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50" name="Retângulo 249"/>
            <p:cNvSpPr/>
            <p:nvPr/>
          </p:nvSpPr>
          <p:spPr>
            <a:xfrm>
              <a:off x="5219437" y="837156"/>
              <a:ext cx="577333" cy="287588"/>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51" name="Retângulo 250"/>
            <p:cNvSpPr/>
            <p:nvPr/>
          </p:nvSpPr>
          <p:spPr>
            <a:xfrm>
              <a:off x="5363771" y="908656"/>
              <a:ext cx="144333" cy="216088"/>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52" name="Retângulo 251"/>
            <p:cNvSpPr/>
            <p:nvPr/>
          </p:nvSpPr>
          <p:spPr>
            <a:xfrm>
              <a:off x="5292397" y="547980"/>
              <a:ext cx="71374" cy="216088"/>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53" name="Retângulo 252"/>
            <p:cNvSpPr/>
            <p:nvPr/>
          </p:nvSpPr>
          <p:spPr>
            <a:xfrm>
              <a:off x="5579478" y="908656"/>
              <a:ext cx="144333" cy="144587"/>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grpSp>
      <p:grpSp>
        <p:nvGrpSpPr>
          <p:cNvPr id="15" name="Grupo 171"/>
          <p:cNvGrpSpPr>
            <a:grpSpLocks/>
          </p:cNvGrpSpPr>
          <p:nvPr/>
        </p:nvGrpSpPr>
        <p:grpSpPr bwMode="auto">
          <a:xfrm>
            <a:off x="6156325" y="4878388"/>
            <a:ext cx="719138" cy="603250"/>
            <a:chOff x="5148064" y="520970"/>
            <a:chExt cx="720080" cy="603774"/>
          </a:xfrm>
        </p:grpSpPr>
        <p:sp>
          <p:nvSpPr>
            <p:cNvPr id="255" name="Triângulo isósceles 254"/>
            <p:cNvSpPr/>
            <p:nvPr/>
          </p:nvSpPr>
          <p:spPr>
            <a:xfrm>
              <a:off x="5148064" y="520970"/>
              <a:ext cx="720080" cy="287587"/>
            </a:xfrm>
            <a:prstGeom prst="triangle">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56" name="Retângulo 255"/>
            <p:cNvSpPr/>
            <p:nvPr/>
          </p:nvSpPr>
          <p:spPr>
            <a:xfrm>
              <a:off x="5219596" y="837156"/>
              <a:ext cx="577017" cy="287588"/>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57" name="Retângulo 256"/>
            <p:cNvSpPr/>
            <p:nvPr/>
          </p:nvSpPr>
          <p:spPr>
            <a:xfrm>
              <a:off x="5364247" y="908656"/>
              <a:ext cx="144652" cy="216088"/>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58" name="Retângulo 257"/>
            <p:cNvSpPr/>
            <p:nvPr/>
          </p:nvSpPr>
          <p:spPr>
            <a:xfrm>
              <a:off x="5292716" y="547980"/>
              <a:ext cx="71531" cy="216088"/>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59" name="Retângulo 258"/>
            <p:cNvSpPr/>
            <p:nvPr/>
          </p:nvSpPr>
          <p:spPr>
            <a:xfrm>
              <a:off x="5580430" y="908656"/>
              <a:ext cx="143062" cy="144587"/>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grpSp>
      <p:grpSp>
        <p:nvGrpSpPr>
          <p:cNvPr id="16" name="Grupo 177"/>
          <p:cNvGrpSpPr>
            <a:grpSpLocks/>
          </p:cNvGrpSpPr>
          <p:nvPr/>
        </p:nvGrpSpPr>
        <p:grpSpPr bwMode="auto">
          <a:xfrm>
            <a:off x="6011863" y="188913"/>
            <a:ext cx="720725" cy="603250"/>
            <a:chOff x="5148064" y="520970"/>
            <a:chExt cx="720080" cy="603774"/>
          </a:xfrm>
        </p:grpSpPr>
        <p:sp>
          <p:nvSpPr>
            <p:cNvPr id="261" name="Triângulo isósceles 260"/>
            <p:cNvSpPr/>
            <p:nvPr/>
          </p:nvSpPr>
          <p:spPr>
            <a:xfrm>
              <a:off x="5148064" y="520970"/>
              <a:ext cx="720080" cy="287587"/>
            </a:xfrm>
            <a:prstGeom prst="triangle">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62" name="Retângulo 261"/>
            <p:cNvSpPr/>
            <p:nvPr/>
          </p:nvSpPr>
          <p:spPr>
            <a:xfrm>
              <a:off x="5219437" y="837156"/>
              <a:ext cx="577333" cy="287588"/>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63" name="Retângulo 262"/>
            <p:cNvSpPr/>
            <p:nvPr/>
          </p:nvSpPr>
          <p:spPr>
            <a:xfrm>
              <a:off x="5363771" y="908656"/>
              <a:ext cx="144333" cy="216088"/>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64" name="Retângulo 263"/>
            <p:cNvSpPr/>
            <p:nvPr/>
          </p:nvSpPr>
          <p:spPr>
            <a:xfrm>
              <a:off x="5292397" y="547980"/>
              <a:ext cx="71374" cy="216088"/>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65" name="Retângulo 264"/>
            <p:cNvSpPr/>
            <p:nvPr/>
          </p:nvSpPr>
          <p:spPr>
            <a:xfrm>
              <a:off x="5579478" y="908656"/>
              <a:ext cx="144333" cy="144587"/>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grpSp>
      <p:grpSp>
        <p:nvGrpSpPr>
          <p:cNvPr id="17" name="Grupo 183"/>
          <p:cNvGrpSpPr>
            <a:grpSpLocks/>
          </p:cNvGrpSpPr>
          <p:nvPr/>
        </p:nvGrpSpPr>
        <p:grpSpPr bwMode="auto">
          <a:xfrm>
            <a:off x="6875463" y="188913"/>
            <a:ext cx="720725" cy="603250"/>
            <a:chOff x="5148064" y="520970"/>
            <a:chExt cx="720080" cy="603774"/>
          </a:xfrm>
        </p:grpSpPr>
        <p:sp>
          <p:nvSpPr>
            <p:cNvPr id="267" name="Triângulo isósceles 266"/>
            <p:cNvSpPr/>
            <p:nvPr/>
          </p:nvSpPr>
          <p:spPr>
            <a:xfrm>
              <a:off x="5148064" y="520970"/>
              <a:ext cx="720080" cy="287587"/>
            </a:xfrm>
            <a:prstGeom prst="triangle">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68" name="Retângulo 267"/>
            <p:cNvSpPr/>
            <p:nvPr/>
          </p:nvSpPr>
          <p:spPr>
            <a:xfrm>
              <a:off x="5219437" y="837156"/>
              <a:ext cx="577333" cy="287588"/>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69" name="Retângulo 268"/>
            <p:cNvSpPr/>
            <p:nvPr/>
          </p:nvSpPr>
          <p:spPr>
            <a:xfrm>
              <a:off x="5363771" y="908656"/>
              <a:ext cx="144333" cy="216088"/>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70" name="Retângulo 269"/>
            <p:cNvSpPr/>
            <p:nvPr/>
          </p:nvSpPr>
          <p:spPr>
            <a:xfrm>
              <a:off x="5292397" y="547980"/>
              <a:ext cx="71374" cy="216088"/>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71" name="Retângulo 270"/>
            <p:cNvSpPr/>
            <p:nvPr/>
          </p:nvSpPr>
          <p:spPr>
            <a:xfrm>
              <a:off x="5579478" y="908656"/>
              <a:ext cx="144333" cy="144587"/>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grpSp>
      <p:grpSp>
        <p:nvGrpSpPr>
          <p:cNvPr id="18" name="Grupo 189"/>
          <p:cNvGrpSpPr>
            <a:grpSpLocks/>
          </p:cNvGrpSpPr>
          <p:nvPr/>
        </p:nvGrpSpPr>
        <p:grpSpPr bwMode="auto">
          <a:xfrm>
            <a:off x="5076825" y="260350"/>
            <a:ext cx="719138" cy="604838"/>
            <a:chOff x="5148064" y="520970"/>
            <a:chExt cx="720080" cy="603774"/>
          </a:xfrm>
        </p:grpSpPr>
        <p:sp>
          <p:nvSpPr>
            <p:cNvPr id="273" name="Triângulo isósceles 272"/>
            <p:cNvSpPr/>
            <p:nvPr/>
          </p:nvSpPr>
          <p:spPr>
            <a:xfrm>
              <a:off x="5148064" y="520970"/>
              <a:ext cx="720080" cy="288417"/>
            </a:xfrm>
            <a:prstGeom prst="triangle">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74" name="Retângulo 273"/>
            <p:cNvSpPr/>
            <p:nvPr/>
          </p:nvSpPr>
          <p:spPr>
            <a:xfrm>
              <a:off x="5219596" y="836327"/>
              <a:ext cx="577017" cy="288417"/>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75" name="Retângulo 274"/>
            <p:cNvSpPr/>
            <p:nvPr/>
          </p:nvSpPr>
          <p:spPr>
            <a:xfrm>
              <a:off x="5364247" y="909224"/>
              <a:ext cx="144652" cy="215520"/>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76" name="Retângulo 275"/>
            <p:cNvSpPr/>
            <p:nvPr/>
          </p:nvSpPr>
          <p:spPr>
            <a:xfrm>
              <a:off x="5292716" y="547911"/>
              <a:ext cx="71531" cy="217104"/>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77" name="Retângulo 276"/>
            <p:cNvSpPr/>
            <p:nvPr/>
          </p:nvSpPr>
          <p:spPr>
            <a:xfrm>
              <a:off x="5580430" y="909224"/>
              <a:ext cx="143062" cy="144208"/>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grpSp>
      <p:grpSp>
        <p:nvGrpSpPr>
          <p:cNvPr id="19" name="Grupo 195"/>
          <p:cNvGrpSpPr>
            <a:grpSpLocks/>
          </p:cNvGrpSpPr>
          <p:nvPr/>
        </p:nvGrpSpPr>
        <p:grpSpPr bwMode="auto">
          <a:xfrm>
            <a:off x="2268538" y="620713"/>
            <a:ext cx="719137" cy="603250"/>
            <a:chOff x="5148064" y="520970"/>
            <a:chExt cx="720080" cy="603774"/>
          </a:xfrm>
        </p:grpSpPr>
        <p:sp>
          <p:nvSpPr>
            <p:cNvPr id="279" name="Triângulo isósceles 278"/>
            <p:cNvSpPr/>
            <p:nvPr/>
          </p:nvSpPr>
          <p:spPr>
            <a:xfrm>
              <a:off x="5148064" y="520970"/>
              <a:ext cx="720080" cy="287587"/>
            </a:xfrm>
            <a:prstGeom prst="triangle">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80" name="Retângulo 279"/>
            <p:cNvSpPr/>
            <p:nvPr/>
          </p:nvSpPr>
          <p:spPr>
            <a:xfrm>
              <a:off x="5219595" y="837156"/>
              <a:ext cx="577019" cy="287588"/>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81" name="Retângulo 280"/>
            <p:cNvSpPr/>
            <p:nvPr/>
          </p:nvSpPr>
          <p:spPr>
            <a:xfrm>
              <a:off x="5364247" y="908656"/>
              <a:ext cx="144651" cy="216088"/>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82" name="Retângulo 281"/>
            <p:cNvSpPr/>
            <p:nvPr/>
          </p:nvSpPr>
          <p:spPr>
            <a:xfrm>
              <a:off x="5292715" y="547980"/>
              <a:ext cx="71532" cy="216088"/>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83" name="Retângulo 282"/>
            <p:cNvSpPr/>
            <p:nvPr/>
          </p:nvSpPr>
          <p:spPr>
            <a:xfrm>
              <a:off x="5580430" y="908656"/>
              <a:ext cx="143062" cy="144587"/>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grpSp>
      <p:grpSp>
        <p:nvGrpSpPr>
          <p:cNvPr id="20" name="Grupo 201"/>
          <p:cNvGrpSpPr>
            <a:grpSpLocks/>
          </p:cNvGrpSpPr>
          <p:nvPr/>
        </p:nvGrpSpPr>
        <p:grpSpPr bwMode="auto">
          <a:xfrm>
            <a:off x="500063" y="1268413"/>
            <a:ext cx="720725" cy="604837"/>
            <a:chOff x="5148064" y="520970"/>
            <a:chExt cx="720080" cy="603774"/>
          </a:xfrm>
        </p:grpSpPr>
        <p:sp>
          <p:nvSpPr>
            <p:cNvPr id="285" name="Triângulo isósceles 284"/>
            <p:cNvSpPr/>
            <p:nvPr/>
          </p:nvSpPr>
          <p:spPr>
            <a:xfrm>
              <a:off x="5148064" y="520970"/>
              <a:ext cx="720080" cy="288417"/>
            </a:xfrm>
            <a:prstGeom prst="triangle">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86" name="Retângulo 285"/>
            <p:cNvSpPr/>
            <p:nvPr/>
          </p:nvSpPr>
          <p:spPr>
            <a:xfrm>
              <a:off x="5219437" y="836327"/>
              <a:ext cx="577333" cy="288417"/>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87" name="Retângulo 286"/>
            <p:cNvSpPr/>
            <p:nvPr/>
          </p:nvSpPr>
          <p:spPr>
            <a:xfrm>
              <a:off x="5363771" y="909223"/>
              <a:ext cx="144333" cy="215521"/>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88" name="Retângulo 287"/>
            <p:cNvSpPr/>
            <p:nvPr/>
          </p:nvSpPr>
          <p:spPr>
            <a:xfrm>
              <a:off x="5292397" y="547910"/>
              <a:ext cx="71374" cy="217106"/>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89" name="Retângulo 288"/>
            <p:cNvSpPr/>
            <p:nvPr/>
          </p:nvSpPr>
          <p:spPr>
            <a:xfrm>
              <a:off x="5579478" y="909223"/>
              <a:ext cx="144333" cy="144209"/>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grpSp>
      <p:grpSp>
        <p:nvGrpSpPr>
          <p:cNvPr id="21" name="Grupo 207"/>
          <p:cNvGrpSpPr>
            <a:grpSpLocks/>
          </p:cNvGrpSpPr>
          <p:nvPr/>
        </p:nvGrpSpPr>
        <p:grpSpPr bwMode="auto">
          <a:xfrm>
            <a:off x="1258888" y="188913"/>
            <a:ext cx="720725" cy="603250"/>
            <a:chOff x="5148064" y="520970"/>
            <a:chExt cx="720080" cy="603774"/>
          </a:xfrm>
        </p:grpSpPr>
        <p:sp>
          <p:nvSpPr>
            <p:cNvPr id="291" name="Triângulo isósceles 290"/>
            <p:cNvSpPr/>
            <p:nvPr/>
          </p:nvSpPr>
          <p:spPr>
            <a:xfrm>
              <a:off x="5148064" y="520970"/>
              <a:ext cx="720080" cy="287587"/>
            </a:xfrm>
            <a:prstGeom prst="triangle">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92" name="Retângulo 291"/>
            <p:cNvSpPr/>
            <p:nvPr/>
          </p:nvSpPr>
          <p:spPr>
            <a:xfrm>
              <a:off x="5219437" y="837156"/>
              <a:ext cx="577333" cy="287588"/>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93" name="Retângulo 292"/>
            <p:cNvSpPr/>
            <p:nvPr/>
          </p:nvSpPr>
          <p:spPr>
            <a:xfrm>
              <a:off x="5363771" y="908656"/>
              <a:ext cx="144333" cy="216088"/>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94" name="Retângulo 293"/>
            <p:cNvSpPr/>
            <p:nvPr/>
          </p:nvSpPr>
          <p:spPr>
            <a:xfrm>
              <a:off x="5292397" y="547980"/>
              <a:ext cx="71374" cy="216088"/>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95" name="Retângulo 294"/>
            <p:cNvSpPr/>
            <p:nvPr/>
          </p:nvSpPr>
          <p:spPr>
            <a:xfrm>
              <a:off x="5579478" y="908656"/>
              <a:ext cx="144333" cy="144587"/>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grpSp>
      <p:grpSp>
        <p:nvGrpSpPr>
          <p:cNvPr id="22" name="Grupo 213"/>
          <p:cNvGrpSpPr>
            <a:grpSpLocks/>
          </p:cNvGrpSpPr>
          <p:nvPr/>
        </p:nvGrpSpPr>
        <p:grpSpPr bwMode="auto">
          <a:xfrm>
            <a:off x="684213" y="5589588"/>
            <a:ext cx="719137" cy="603250"/>
            <a:chOff x="5148064" y="520970"/>
            <a:chExt cx="720080" cy="603774"/>
          </a:xfrm>
        </p:grpSpPr>
        <p:sp>
          <p:nvSpPr>
            <p:cNvPr id="297" name="Triângulo isósceles 296"/>
            <p:cNvSpPr/>
            <p:nvPr/>
          </p:nvSpPr>
          <p:spPr>
            <a:xfrm>
              <a:off x="5148064" y="520970"/>
              <a:ext cx="720080" cy="287587"/>
            </a:xfrm>
            <a:prstGeom prst="triangle">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98" name="Retângulo 297"/>
            <p:cNvSpPr/>
            <p:nvPr/>
          </p:nvSpPr>
          <p:spPr>
            <a:xfrm>
              <a:off x="5219595" y="837156"/>
              <a:ext cx="577019" cy="287588"/>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299" name="Retângulo 298"/>
            <p:cNvSpPr/>
            <p:nvPr/>
          </p:nvSpPr>
          <p:spPr>
            <a:xfrm>
              <a:off x="5364247" y="908656"/>
              <a:ext cx="144651" cy="216088"/>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300" name="Retângulo 299"/>
            <p:cNvSpPr/>
            <p:nvPr/>
          </p:nvSpPr>
          <p:spPr>
            <a:xfrm>
              <a:off x="5292715" y="547980"/>
              <a:ext cx="71532" cy="216088"/>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301" name="Retângulo 300"/>
            <p:cNvSpPr/>
            <p:nvPr/>
          </p:nvSpPr>
          <p:spPr>
            <a:xfrm>
              <a:off x="5580430" y="908656"/>
              <a:ext cx="143062" cy="144587"/>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grpSp>
      <p:grpSp>
        <p:nvGrpSpPr>
          <p:cNvPr id="23" name="Grupo 219"/>
          <p:cNvGrpSpPr>
            <a:grpSpLocks/>
          </p:cNvGrpSpPr>
          <p:nvPr/>
        </p:nvGrpSpPr>
        <p:grpSpPr bwMode="auto">
          <a:xfrm>
            <a:off x="4643438" y="5732463"/>
            <a:ext cx="720725" cy="604837"/>
            <a:chOff x="5148064" y="520970"/>
            <a:chExt cx="720080" cy="603774"/>
          </a:xfrm>
        </p:grpSpPr>
        <p:sp>
          <p:nvSpPr>
            <p:cNvPr id="303" name="Triângulo isósceles 302"/>
            <p:cNvSpPr/>
            <p:nvPr/>
          </p:nvSpPr>
          <p:spPr>
            <a:xfrm>
              <a:off x="5148064" y="520970"/>
              <a:ext cx="720080" cy="288417"/>
            </a:xfrm>
            <a:prstGeom prst="triangle">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304" name="Retângulo 303"/>
            <p:cNvSpPr/>
            <p:nvPr/>
          </p:nvSpPr>
          <p:spPr>
            <a:xfrm>
              <a:off x="5219437" y="836327"/>
              <a:ext cx="577333" cy="288417"/>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305" name="Retângulo 304"/>
            <p:cNvSpPr/>
            <p:nvPr/>
          </p:nvSpPr>
          <p:spPr>
            <a:xfrm>
              <a:off x="5363771" y="909223"/>
              <a:ext cx="144333" cy="215521"/>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306" name="Retângulo 305"/>
            <p:cNvSpPr/>
            <p:nvPr/>
          </p:nvSpPr>
          <p:spPr>
            <a:xfrm>
              <a:off x="5292397" y="547910"/>
              <a:ext cx="71374" cy="217106"/>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307" name="Retângulo 306"/>
            <p:cNvSpPr/>
            <p:nvPr/>
          </p:nvSpPr>
          <p:spPr>
            <a:xfrm>
              <a:off x="5579478" y="909223"/>
              <a:ext cx="144333" cy="144209"/>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grpSp>
      <p:grpSp>
        <p:nvGrpSpPr>
          <p:cNvPr id="24" name="Grupo 225"/>
          <p:cNvGrpSpPr>
            <a:grpSpLocks/>
          </p:cNvGrpSpPr>
          <p:nvPr/>
        </p:nvGrpSpPr>
        <p:grpSpPr bwMode="auto">
          <a:xfrm>
            <a:off x="6011863" y="5757863"/>
            <a:ext cx="720725" cy="603250"/>
            <a:chOff x="5148064" y="520970"/>
            <a:chExt cx="720080" cy="603774"/>
          </a:xfrm>
        </p:grpSpPr>
        <p:sp>
          <p:nvSpPr>
            <p:cNvPr id="309" name="Triângulo isósceles 308"/>
            <p:cNvSpPr/>
            <p:nvPr/>
          </p:nvSpPr>
          <p:spPr>
            <a:xfrm>
              <a:off x="5148064" y="520970"/>
              <a:ext cx="720080" cy="287587"/>
            </a:xfrm>
            <a:prstGeom prst="triangle">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310" name="Retângulo 309"/>
            <p:cNvSpPr/>
            <p:nvPr/>
          </p:nvSpPr>
          <p:spPr>
            <a:xfrm>
              <a:off x="5219437" y="837156"/>
              <a:ext cx="577333" cy="287588"/>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311" name="Retângulo 310"/>
            <p:cNvSpPr/>
            <p:nvPr/>
          </p:nvSpPr>
          <p:spPr>
            <a:xfrm>
              <a:off x="5363771" y="908656"/>
              <a:ext cx="144333" cy="216088"/>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312" name="Retângulo 311"/>
            <p:cNvSpPr/>
            <p:nvPr/>
          </p:nvSpPr>
          <p:spPr>
            <a:xfrm>
              <a:off x="5292397" y="547980"/>
              <a:ext cx="71374" cy="216088"/>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313" name="Retângulo 312"/>
            <p:cNvSpPr/>
            <p:nvPr/>
          </p:nvSpPr>
          <p:spPr>
            <a:xfrm>
              <a:off x="5579478" y="908656"/>
              <a:ext cx="144333" cy="144587"/>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grpSp>
      <p:grpSp>
        <p:nvGrpSpPr>
          <p:cNvPr id="25" name="Grupo 231"/>
          <p:cNvGrpSpPr>
            <a:grpSpLocks/>
          </p:cNvGrpSpPr>
          <p:nvPr/>
        </p:nvGrpSpPr>
        <p:grpSpPr bwMode="auto">
          <a:xfrm>
            <a:off x="7156450" y="4852988"/>
            <a:ext cx="720725" cy="603250"/>
            <a:chOff x="5148064" y="520970"/>
            <a:chExt cx="720080" cy="603774"/>
          </a:xfrm>
        </p:grpSpPr>
        <p:sp>
          <p:nvSpPr>
            <p:cNvPr id="315" name="Triângulo isósceles 314"/>
            <p:cNvSpPr/>
            <p:nvPr/>
          </p:nvSpPr>
          <p:spPr>
            <a:xfrm>
              <a:off x="5148064" y="520970"/>
              <a:ext cx="720080" cy="287587"/>
            </a:xfrm>
            <a:prstGeom prst="triangle">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316" name="Retângulo 315"/>
            <p:cNvSpPr/>
            <p:nvPr/>
          </p:nvSpPr>
          <p:spPr>
            <a:xfrm>
              <a:off x="5219438" y="837156"/>
              <a:ext cx="577333" cy="287588"/>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317" name="Retângulo 316"/>
            <p:cNvSpPr/>
            <p:nvPr/>
          </p:nvSpPr>
          <p:spPr>
            <a:xfrm>
              <a:off x="5363771" y="908656"/>
              <a:ext cx="144334" cy="216088"/>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318" name="Retângulo 317"/>
            <p:cNvSpPr/>
            <p:nvPr/>
          </p:nvSpPr>
          <p:spPr>
            <a:xfrm>
              <a:off x="5292398" y="547980"/>
              <a:ext cx="71373" cy="216088"/>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319" name="Retângulo 318"/>
            <p:cNvSpPr/>
            <p:nvPr/>
          </p:nvSpPr>
          <p:spPr>
            <a:xfrm>
              <a:off x="5579478" y="908656"/>
              <a:ext cx="144334" cy="144587"/>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grpSp>
      <p:grpSp>
        <p:nvGrpSpPr>
          <p:cNvPr id="26" name="Grupo 239"/>
          <p:cNvGrpSpPr>
            <a:grpSpLocks/>
          </p:cNvGrpSpPr>
          <p:nvPr/>
        </p:nvGrpSpPr>
        <p:grpSpPr bwMode="auto">
          <a:xfrm>
            <a:off x="8172450" y="4221163"/>
            <a:ext cx="720725" cy="603250"/>
            <a:chOff x="5148064" y="520970"/>
            <a:chExt cx="720080" cy="603774"/>
          </a:xfrm>
        </p:grpSpPr>
        <p:sp>
          <p:nvSpPr>
            <p:cNvPr id="321" name="Triângulo isósceles 320"/>
            <p:cNvSpPr/>
            <p:nvPr/>
          </p:nvSpPr>
          <p:spPr>
            <a:xfrm>
              <a:off x="5148064" y="520970"/>
              <a:ext cx="720080" cy="287587"/>
            </a:xfrm>
            <a:prstGeom prst="triangle">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322" name="Retângulo 321"/>
            <p:cNvSpPr/>
            <p:nvPr/>
          </p:nvSpPr>
          <p:spPr>
            <a:xfrm>
              <a:off x="5219438" y="837156"/>
              <a:ext cx="577333" cy="287588"/>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323" name="Retângulo 322"/>
            <p:cNvSpPr/>
            <p:nvPr/>
          </p:nvSpPr>
          <p:spPr>
            <a:xfrm>
              <a:off x="5363771" y="908656"/>
              <a:ext cx="144334" cy="216088"/>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324" name="Retângulo 323"/>
            <p:cNvSpPr/>
            <p:nvPr/>
          </p:nvSpPr>
          <p:spPr>
            <a:xfrm>
              <a:off x="5292398" y="547980"/>
              <a:ext cx="71373" cy="216088"/>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325" name="Retângulo 324"/>
            <p:cNvSpPr/>
            <p:nvPr/>
          </p:nvSpPr>
          <p:spPr>
            <a:xfrm>
              <a:off x="5579478" y="908656"/>
              <a:ext cx="144334" cy="144587"/>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grpSp>
      <p:grpSp>
        <p:nvGrpSpPr>
          <p:cNvPr id="27" name="Grupo 245"/>
          <p:cNvGrpSpPr>
            <a:grpSpLocks/>
          </p:cNvGrpSpPr>
          <p:nvPr/>
        </p:nvGrpSpPr>
        <p:grpSpPr bwMode="auto">
          <a:xfrm>
            <a:off x="8027988" y="5229225"/>
            <a:ext cx="720725" cy="603250"/>
            <a:chOff x="5148064" y="520970"/>
            <a:chExt cx="720080" cy="603774"/>
          </a:xfrm>
        </p:grpSpPr>
        <p:sp>
          <p:nvSpPr>
            <p:cNvPr id="327" name="Triângulo isósceles 326"/>
            <p:cNvSpPr/>
            <p:nvPr/>
          </p:nvSpPr>
          <p:spPr>
            <a:xfrm>
              <a:off x="5148064" y="520970"/>
              <a:ext cx="720080" cy="287588"/>
            </a:xfrm>
            <a:prstGeom prst="triangle">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328" name="Retângulo 327"/>
            <p:cNvSpPr/>
            <p:nvPr/>
          </p:nvSpPr>
          <p:spPr>
            <a:xfrm>
              <a:off x="5219437" y="837157"/>
              <a:ext cx="577333" cy="287587"/>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329" name="Retângulo 328"/>
            <p:cNvSpPr/>
            <p:nvPr/>
          </p:nvSpPr>
          <p:spPr>
            <a:xfrm>
              <a:off x="5363771" y="908656"/>
              <a:ext cx="144333" cy="216088"/>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330" name="Retângulo 329"/>
            <p:cNvSpPr/>
            <p:nvPr/>
          </p:nvSpPr>
          <p:spPr>
            <a:xfrm>
              <a:off x="5292397" y="547981"/>
              <a:ext cx="71374" cy="216088"/>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331" name="Retângulo 330"/>
            <p:cNvSpPr/>
            <p:nvPr/>
          </p:nvSpPr>
          <p:spPr>
            <a:xfrm>
              <a:off x="5579478" y="908656"/>
              <a:ext cx="144333" cy="144588"/>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grpSp>
      <p:grpSp>
        <p:nvGrpSpPr>
          <p:cNvPr id="28" name="Grupo 251"/>
          <p:cNvGrpSpPr>
            <a:grpSpLocks/>
          </p:cNvGrpSpPr>
          <p:nvPr/>
        </p:nvGrpSpPr>
        <p:grpSpPr bwMode="auto">
          <a:xfrm>
            <a:off x="5003800" y="4868863"/>
            <a:ext cx="720725" cy="604837"/>
            <a:chOff x="5148064" y="520970"/>
            <a:chExt cx="720080" cy="603774"/>
          </a:xfrm>
        </p:grpSpPr>
        <p:sp>
          <p:nvSpPr>
            <p:cNvPr id="333" name="Triângulo isósceles 332"/>
            <p:cNvSpPr/>
            <p:nvPr/>
          </p:nvSpPr>
          <p:spPr>
            <a:xfrm>
              <a:off x="5148064" y="520970"/>
              <a:ext cx="720080" cy="288417"/>
            </a:xfrm>
            <a:prstGeom prst="triangle">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334" name="Retângulo 333"/>
            <p:cNvSpPr/>
            <p:nvPr/>
          </p:nvSpPr>
          <p:spPr>
            <a:xfrm>
              <a:off x="5219438" y="836327"/>
              <a:ext cx="577333" cy="288417"/>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335" name="Retângulo 334"/>
            <p:cNvSpPr/>
            <p:nvPr/>
          </p:nvSpPr>
          <p:spPr>
            <a:xfrm>
              <a:off x="5363771" y="909223"/>
              <a:ext cx="144334" cy="215521"/>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336" name="Retângulo 335"/>
            <p:cNvSpPr/>
            <p:nvPr/>
          </p:nvSpPr>
          <p:spPr>
            <a:xfrm>
              <a:off x="5292398" y="547910"/>
              <a:ext cx="71373" cy="217106"/>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337" name="Retângulo 336"/>
            <p:cNvSpPr/>
            <p:nvPr/>
          </p:nvSpPr>
          <p:spPr>
            <a:xfrm>
              <a:off x="5579478" y="909223"/>
              <a:ext cx="144334" cy="144209"/>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grpSp>
      <p:grpSp>
        <p:nvGrpSpPr>
          <p:cNvPr id="29" name="Grupo 263"/>
          <p:cNvGrpSpPr>
            <a:grpSpLocks/>
          </p:cNvGrpSpPr>
          <p:nvPr/>
        </p:nvGrpSpPr>
        <p:grpSpPr bwMode="auto">
          <a:xfrm>
            <a:off x="8243888" y="404813"/>
            <a:ext cx="720725" cy="603250"/>
            <a:chOff x="5148064" y="520970"/>
            <a:chExt cx="720080" cy="603774"/>
          </a:xfrm>
        </p:grpSpPr>
        <p:sp>
          <p:nvSpPr>
            <p:cNvPr id="339" name="Triângulo isósceles 338"/>
            <p:cNvSpPr/>
            <p:nvPr/>
          </p:nvSpPr>
          <p:spPr>
            <a:xfrm>
              <a:off x="5148064" y="520970"/>
              <a:ext cx="720080" cy="287587"/>
            </a:xfrm>
            <a:prstGeom prst="triangle">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340" name="Retângulo 339"/>
            <p:cNvSpPr/>
            <p:nvPr/>
          </p:nvSpPr>
          <p:spPr>
            <a:xfrm>
              <a:off x="5219437" y="837156"/>
              <a:ext cx="577333" cy="287588"/>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341" name="Retângulo 340"/>
            <p:cNvSpPr/>
            <p:nvPr/>
          </p:nvSpPr>
          <p:spPr>
            <a:xfrm>
              <a:off x="5363771" y="908656"/>
              <a:ext cx="144333" cy="216088"/>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342" name="Retângulo 341"/>
            <p:cNvSpPr/>
            <p:nvPr/>
          </p:nvSpPr>
          <p:spPr>
            <a:xfrm>
              <a:off x="5292397" y="547980"/>
              <a:ext cx="71374" cy="216088"/>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343" name="Retângulo 342"/>
            <p:cNvSpPr/>
            <p:nvPr/>
          </p:nvSpPr>
          <p:spPr>
            <a:xfrm>
              <a:off x="5579478" y="908656"/>
              <a:ext cx="144333" cy="144587"/>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grpSp>
      <p:grpSp>
        <p:nvGrpSpPr>
          <p:cNvPr id="30" name="Grupo 275"/>
          <p:cNvGrpSpPr>
            <a:grpSpLocks/>
          </p:cNvGrpSpPr>
          <p:nvPr/>
        </p:nvGrpSpPr>
        <p:grpSpPr bwMode="auto">
          <a:xfrm>
            <a:off x="7235825" y="981075"/>
            <a:ext cx="720725" cy="603250"/>
            <a:chOff x="5148064" y="520970"/>
            <a:chExt cx="720080" cy="603774"/>
          </a:xfrm>
        </p:grpSpPr>
        <p:sp>
          <p:nvSpPr>
            <p:cNvPr id="345" name="Triângulo isósceles 344"/>
            <p:cNvSpPr/>
            <p:nvPr/>
          </p:nvSpPr>
          <p:spPr>
            <a:xfrm>
              <a:off x="5148064" y="520970"/>
              <a:ext cx="720080" cy="287588"/>
            </a:xfrm>
            <a:prstGeom prst="triangle">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346" name="Retângulo 345"/>
            <p:cNvSpPr/>
            <p:nvPr/>
          </p:nvSpPr>
          <p:spPr>
            <a:xfrm>
              <a:off x="5219438" y="837157"/>
              <a:ext cx="577333" cy="287587"/>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347" name="Retângulo 346"/>
            <p:cNvSpPr/>
            <p:nvPr/>
          </p:nvSpPr>
          <p:spPr>
            <a:xfrm>
              <a:off x="5363771" y="908656"/>
              <a:ext cx="144334" cy="216088"/>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348" name="Retângulo 347"/>
            <p:cNvSpPr/>
            <p:nvPr/>
          </p:nvSpPr>
          <p:spPr>
            <a:xfrm>
              <a:off x="5292398" y="547981"/>
              <a:ext cx="71373" cy="216088"/>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349" name="Retângulo 348"/>
            <p:cNvSpPr/>
            <p:nvPr/>
          </p:nvSpPr>
          <p:spPr>
            <a:xfrm>
              <a:off x="5579478" y="908656"/>
              <a:ext cx="144334" cy="144588"/>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grpSp>
      <p:grpSp>
        <p:nvGrpSpPr>
          <p:cNvPr id="31" name="Grupo 287"/>
          <p:cNvGrpSpPr>
            <a:grpSpLocks/>
          </p:cNvGrpSpPr>
          <p:nvPr/>
        </p:nvGrpSpPr>
        <p:grpSpPr bwMode="auto">
          <a:xfrm>
            <a:off x="6300788" y="1125538"/>
            <a:ext cx="719137" cy="603250"/>
            <a:chOff x="5148064" y="520970"/>
            <a:chExt cx="720080" cy="603774"/>
          </a:xfrm>
        </p:grpSpPr>
        <p:sp>
          <p:nvSpPr>
            <p:cNvPr id="351" name="Triângulo isósceles 350"/>
            <p:cNvSpPr/>
            <p:nvPr/>
          </p:nvSpPr>
          <p:spPr>
            <a:xfrm>
              <a:off x="5148064" y="520970"/>
              <a:ext cx="720080" cy="287587"/>
            </a:xfrm>
            <a:prstGeom prst="triangle">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352" name="Retângulo 351"/>
            <p:cNvSpPr/>
            <p:nvPr/>
          </p:nvSpPr>
          <p:spPr>
            <a:xfrm>
              <a:off x="5219595" y="837156"/>
              <a:ext cx="577019" cy="287588"/>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353" name="Retângulo 352"/>
            <p:cNvSpPr/>
            <p:nvPr/>
          </p:nvSpPr>
          <p:spPr>
            <a:xfrm>
              <a:off x="5364247" y="908656"/>
              <a:ext cx="144651" cy="216088"/>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354" name="Retângulo 353"/>
            <p:cNvSpPr/>
            <p:nvPr/>
          </p:nvSpPr>
          <p:spPr>
            <a:xfrm>
              <a:off x="5292715" y="547980"/>
              <a:ext cx="71532" cy="216088"/>
            </a:xfrm>
            <a:prstGeom prst="rect">
              <a:avLst/>
            </a:prstGeom>
            <a:solidFill>
              <a:srgbClr val="92D4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sp>
          <p:nvSpPr>
            <p:cNvPr id="355" name="Retângulo 354"/>
            <p:cNvSpPr/>
            <p:nvPr/>
          </p:nvSpPr>
          <p:spPr>
            <a:xfrm>
              <a:off x="5580430" y="908656"/>
              <a:ext cx="143062" cy="144587"/>
            </a:xfrm>
            <a:prstGeom prst="rect">
              <a:avLst/>
            </a:prstGeom>
            <a:solidFill>
              <a:srgbClr val="000000"/>
            </a:solidFill>
            <a:ln w="25400" cap="flat" cmpd="sng" algn="ctr">
              <a:noFill/>
              <a:prstDash val="solid"/>
            </a:ln>
            <a:effectLst/>
          </p:spPr>
          <p:txBody>
            <a:bodyPr anchor="ctr"/>
            <a:lstStyle/>
            <a:p>
              <a:pPr algn="ctr" fontAlgn="auto">
                <a:spcBef>
                  <a:spcPts val="0"/>
                </a:spcBef>
                <a:spcAft>
                  <a:spcPts val="0"/>
                </a:spcAft>
                <a:defRPr/>
              </a:pPr>
              <a:endParaRPr lang="pt-BR" kern="0">
                <a:solidFill>
                  <a:srgbClr val="FFFFFF"/>
                </a:solidFill>
                <a:latin typeface="Arial"/>
                <a:ea typeface="ＭＳ Ｐゴシック" pitchFamily="34" charset="-128"/>
              </a:endParaRPr>
            </a:p>
          </p:txBody>
        </p:sp>
      </p:grpSp>
      <p:sp>
        <p:nvSpPr>
          <p:cNvPr id="39972" name="CaixaDeTexto 3"/>
          <p:cNvSpPr txBox="1">
            <a:spLocks noChangeArrowheads="1"/>
          </p:cNvSpPr>
          <p:nvPr/>
        </p:nvSpPr>
        <p:spPr bwMode="auto">
          <a:xfrm>
            <a:off x="971550" y="2060575"/>
            <a:ext cx="6696075" cy="26781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74625"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fr-FR" sz="9600">
                <a:solidFill>
                  <a:srgbClr val="FFFFFF"/>
                </a:solidFill>
              </a:rPr>
              <a:t>1 839 000 </a:t>
            </a:r>
            <a:r>
              <a:rPr lang="fr-FR" sz="3600">
                <a:solidFill>
                  <a:srgbClr val="FFFFFF"/>
                </a:solidFill>
              </a:rPr>
              <a:t>MENAGES</a:t>
            </a:r>
            <a:endParaRPr lang="fr-FR" sz="2400">
              <a:solidFill>
                <a:srgbClr val="FFFFFF"/>
              </a:solidFill>
            </a:endParaRPr>
          </a:p>
          <a:p>
            <a:pPr eaLnBrk="1" hangingPunct="1"/>
            <a:endParaRPr lang="en-US" sz="3600">
              <a:solidFill>
                <a:srgbClr val="FFFFFF"/>
              </a:solidFill>
            </a:endParaRPr>
          </a:p>
        </p:txBody>
      </p:sp>
      <p:sp>
        <p:nvSpPr>
          <p:cNvPr id="2" name="Freeform 7"/>
          <p:cNvSpPr>
            <a:spLocks/>
          </p:cNvSpPr>
          <p:nvPr/>
        </p:nvSpPr>
        <p:spPr bwMode="auto">
          <a:xfrm>
            <a:off x="7092950" y="1844675"/>
            <a:ext cx="504825" cy="508000"/>
          </a:xfrm>
          <a:custGeom>
            <a:avLst/>
            <a:gdLst>
              <a:gd name="T0" fmla="*/ 0 w 672"/>
              <a:gd name="T1" fmla="*/ 2147483647 h 691"/>
              <a:gd name="T2" fmla="*/ 2147483647 w 672"/>
              <a:gd name="T3" fmla="*/ 0 h 691"/>
              <a:gd name="T4" fmla="*/ 2147483647 w 672"/>
              <a:gd name="T5" fmla="*/ 0 h 691"/>
              <a:gd name="T6" fmla="*/ 2147483647 w 672"/>
              <a:gd name="T7" fmla="*/ 2147483647 h 691"/>
              <a:gd name="T8" fmla="*/ 2147483647 w 672"/>
              <a:gd name="T9" fmla="*/ 2147483647 h 691"/>
              <a:gd name="T10" fmla="*/ 2147483647 w 672"/>
              <a:gd name="T11" fmla="*/ 2147483647 h 691"/>
              <a:gd name="T12" fmla="*/ 0 w 672"/>
              <a:gd name="T13" fmla="*/ 2147483647 h 691"/>
              <a:gd name="T14" fmla="*/ 0 60000 65536"/>
              <a:gd name="T15" fmla="*/ 0 60000 65536"/>
              <a:gd name="T16" fmla="*/ 0 60000 65536"/>
              <a:gd name="T17" fmla="*/ 0 60000 65536"/>
              <a:gd name="T18" fmla="*/ 0 60000 65536"/>
              <a:gd name="T19" fmla="*/ 0 60000 65536"/>
              <a:gd name="T20" fmla="*/ 0 60000 65536"/>
              <a:gd name="T21" fmla="*/ 0 w 672"/>
              <a:gd name="T22" fmla="*/ 0 h 691"/>
              <a:gd name="T23" fmla="*/ 672 w 672"/>
              <a:gd name="T24" fmla="*/ 691 h 6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2" h="691">
                <a:moveTo>
                  <a:pt x="0" y="145"/>
                </a:moveTo>
                <a:lnTo>
                  <a:pt x="136" y="0"/>
                </a:lnTo>
                <a:lnTo>
                  <a:pt x="672" y="0"/>
                </a:lnTo>
                <a:lnTo>
                  <a:pt x="672" y="551"/>
                </a:lnTo>
                <a:lnTo>
                  <a:pt x="528" y="691"/>
                </a:lnTo>
                <a:lnTo>
                  <a:pt x="528" y="145"/>
                </a:lnTo>
                <a:lnTo>
                  <a:pt x="0" y="145"/>
                </a:lnTo>
                <a:close/>
              </a:path>
            </a:pathLst>
          </a:custGeom>
          <a:solidFill>
            <a:srgbClr val="92D4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24" name="Freeform 8"/>
          <p:cNvSpPr>
            <a:spLocks/>
          </p:cNvSpPr>
          <p:nvPr/>
        </p:nvSpPr>
        <p:spPr bwMode="auto">
          <a:xfrm rot="5400000" flipV="1">
            <a:off x="1474788" y="3929062"/>
            <a:ext cx="509588" cy="506413"/>
          </a:xfrm>
          <a:custGeom>
            <a:avLst/>
            <a:gdLst>
              <a:gd name="T0" fmla="*/ 0 w 672"/>
              <a:gd name="T1" fmla="*/ 2147483647 h 691"/>
              <a:gd name="T2" fmla="*/ 2147483647 w 672"/>
              <a:gd name="T3" fmla="*/ 0 h 691"/>
              <a:gd name="T4" fmla="*/ 2147483647 w 672"/>
              <a:gd name="T5" fmla="*/ 0 h 691"/>
              <a:gd name="T6" fmla="*/ 2147483647 w 672"/>
              <a:gd name="T7" fmla="*/ 2147483647 h 691"/>
              <a:gd name="T8" fmla="*/ 2147483647 w 672"/>
              <a:gd name="T9" fmla="*/ 2147483647 h 691"/>
              <a:gd name="T10" fmla="*/ 2147483647 w 672"/>
              <a:gd name="T11" fmla="*/ 2147483647 h 691"/>
              <a:gd name="T12" fmla="*/ 0 w 672"/>
              <a:gd name="T13" fmla="*/ 2147483647 h 691"/>
              <a:gd name="T14" fmla="*/ 0 60000 65536"/>
              <a:gd name="T15" fmla="*/ 0 60000 65536"/>
              <a:gd name="T16" fmla="*/ 0 60000 65536"/>
              <a:gd name="T17" fmla="*/ 0 60000 65536"/>
              <a:gd name="T18" fmla="*/ 0 60000 65536"/>
              <a:gd name="T19" fmla="*/ 0 60000 65536"/>
              <a:gd name="T20" fmla="*/ 0 60000 65536"/>
              <a:gd name="T21" fmla="*/ 0 w 672"/>
              <a:gd name="T22" fmla="*/ 0 h 691"/>
              <a:gd name="T23" fmla="*/ 672 w 672"/>
              <a:gd name="T24" fmla="*/ 691 h 6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2" h="691">
                <a:moveTo>
                  <a:pt x="0" y="145"/>
                </a:moveTo>
                <a:lnTo>
                  <a:pt x="136" y="0"/>
                </a:lnTo>
                <a:lnTo>
                  <a:pt x="672" y="0"/>
                </a:lnTo>
                <a:lnTo>
                  <a:pt x="672" y="551"/>
                </a:lnTo>
                <a:lnTo>
                  <a:pt x="528" y="691"/>
                </a:lnTo>
                <a:lnTo>
                  <a:pt x="528" y="145"/>
                </a:lnTo>
                <a:lnTo>
                  <a:pt x="0" y="145"/>
                </a:lnTo>
                <a:close/>
              </a:path>
            </a:pathLst>
          </a:custGeom>
          <a:solidFill>
            <a:srgbClr val="92D4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79" name="Rectangle 178"/>
          <p:cNvSpPr/>
          <p:nvPr/>
        </p:nvSpPr>
        <p:spPr>
          <a:xfrm>
            <a:off x="7559675" y="3573463"/>
            <a:ext cx="1584325" cy="3587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b="1" dirty="0">
                <a:solidFill>
                  <a:srgbClr val="000000"/>
                </a:solidFill>
              </a:rPr>
              <a:t>Annuel 2011</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
                                        <p:tgtEl>
                                          <p:spTgt spid="9"/>
                                        </p:tgtEl>
                                      </p:cBhvr>
                                    </p:animEffect>
                                    <p:anim calcmode="lin" valueType="num">
                                      <p:cBhvr>
                                        <p:cTn id="8" dur="150" fill="hold"/>
                                        <p:tgtEl>
                                          <p:spTgt spid="9"/>
                                        </p:tgtEl>
                                        <p:attrNameLst>
                                          <p:attrName>ppt_x</p:attrName>
                                        </p:attrNameLst>
                                      </p:cBhvr>
                                      <p:tavLst>
                                        <p:tav tm="0">
                                          <p:val>
                                            <p:strVal val="#ppt_x"/>
                                          </p:val>
                                        </p:tav>
                                        <p:tav tm="100000">
                                          <p:val>
                                            <p:strVal val="#ppt_x"/>
                                          </p:val>
                                        </p:tav>
                                      </p:tavLst>
                                    </p:anim>
                                    <p:anim calcmode="lin" valueType="num">
                                      <p:cBhvr>
                                        <p:cTn id="9" dur="15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50"/>
                                        <p:tgtEl>
                                          <p:spTgt spid="11"/>
                                        </p:tgtEl>
                                      </p:cBhvr>
                                    </p:animEffect>
                                    <p:anim calcmode="lin" valueType="num">
                                      <p:cBhvr>
                                        <p:cTn id="13" dur="150" fill="hold"/>
                                        <p:tgtEl>
                                          <p:spTgt spid="11"/>
                                        </p:tgtEl>
                                        <p:attrNameLst>
                                          <p:attrName>ppt_x</p:attrName>
                                        </p:attrNameLst>
                                      </p:cBhvr>
                                      <p:tavLst>
                                        <p:tav tm="0">
                                          <p:val>
                                            <p:strVal val="#ppt_x"/>
                                          </p:val>
                                        </p:tav>
                                        <p:tav tm="100000">
                                          <p:val>
                                            <p:strVal val="#ppt_x"/>
                                          </p:val>
                                        </p:tav>
                                      </p:tavLst>
                                    </p:anim>
                                    <p:anim calcmode="lin" valueType="num">
                                      <p:cBhvr>
                                        <p:cTn id="14" dur="150" fill="hold"/>
                                        <p:tgtEl>
                                          <p:spTgt spid="11"/>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50"/>
                            </p:stCondLst>
                            <p:childTnLst>
                              <p:par>
                                <p:cTn id="16" presetID="47"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50"/>
                                        <p:tgtEl>
                                          <p:spTgt spid="3"/>
                                        </p:tgtEl>
                                      </p:cBhvr>
                                    </p:animEffect>
                                    <p:anim calcmode="lin" valueType="num">
                                      <p:cBhvr>
                                        <p:cTn id="19" dur="150" fill="hold"/>
                                        <p:tgtEl>
                                          <p:spTgt spid="3"/>
                                        </p:tgtEl>
                                        <p:attrNameLst>
                                          <p:attrName>ppt_x</p:attrName>
                                        </p:attrNameLst>
                                      </p:cBhvr>
                                      <p:tavLst>
                                        <p:tav tm="0">
                                          <p:val>
                                            <p:strVal val="#ppt_x"/>
                                          </p:val>
                                        </p:tav>
                                        <p:tav tm="100000">
                                          <p:val>
                                            <p:strVal val="#ppt_x"/>
                                          </p:val>
                                        </p:tav>
                                      </p:tavLst>
                                    </p:anim>
                                    <p:anim calcmode="lin" valueType="num">
                                      <p:cBhvr>
                                        <p:cTn id="20" dur="150" fill="hold"/>
                                        <p:tgtEl>
                                          <p:spTgt spid="3"/>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50"/>
                                        <p:tgtEl>
                                          <p:spTgt spid="14"/>
                                        </p:tgtEl>
                                      </p:cBhvr>
                                    </p:animEffect>
                                    <p:anim calcmode="lin" valueType="num">
                                      <p:cBhvr>
                                        <p:cTn id="24" dur="150" fill="hold"/>
                                        <p:tgtEl>
                                          <p:spTgt spid="14"/>
                                        </p:tgtEl>
                                        <p:attrNameLst>
                                          <p:attrName>ppt_x</p:attrName>
                                        </p:attrNameLst>
                                      </p:cBhvr>
                                      <p:tavLst>
                                        <p:tav tm="0">
                                          <p:val>
                                            <p:strVal val="#ppt_x"/>
                                          </p:val>
                                        </p:tav>
                                        <p:tav tm="100000">
                                          <p:val>
                                            <p:strVal val="#ppt_x"/>
                                          </p:val>
                                        </p:tav>
                                      </p:tavLst>
                                    </p:anim>
                                    <p:anim calcmode="lin" valueType="num">
                                      <p:cBhvr>
                                        <p:cTn id="25" dur="150" fill="hold"/>
                                        <p:tgtEl>
                                          <p:spTgt spid="14"/>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300"/>
                            </p:stCondLst>
                            <p:childTnLst>
                              <p:par>
                                <p:cTn id="27" presetID="47" presetClass="entr" presetSubtype="0"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50"/>
                                        <p:tgtEl>
                                          <p:spTgt spid="22"/>
                                        </p:tgtEl>
                                      </p:cBhvr>
                                    </p:animEffect>
                                    <p:anim calcmode="lin" valueType="num">
                                      <p:cBhvr>
                                        <p:cTn id="30" dur="150" fill="hold"/>
                                        <p:tgtEl>
                                          <p:spTgt spid="22"/>
                                        </p:tgtEl>
                                        <p:attrNameLst>
                                          <p:attrName>ppt_x</p:attrName>
                                        </p:attrNameLst>
                                      </p:cBhvr>
                                      <p:tavLst>
                                        <p:tav tm="0">
                                          <p:val>
                                            <p:strVal val="#ppt_x"/>
                                          </p:val>
                                        </p:tav>
                                        <p:tav tm="100000">
                                          <p:val>
                                            <p:strVal val="#ppt_x"/>
                                          </p:val>
                                        </p:tav>
                                      </p:tavLst>
                                    </p:anim>
                                    <p:anim calcmode="lin" valueType="num">
                                      <p:cBhvr>
                                        <p:cTn id="31" dur="150" fill="hold"/>
                                        <p:tgtEl>
                                          <p:spTgt spid="22"/>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150"/>
                                        <p:tgtEl>
                                          <p:spTgt spid="27"/>
                                        </p:tgtEl>
                                      </p:cBhvr>
                                    </p:animEffect>
                                    <p:anim calcmode="lin" valueType="num">
                                      <p:cBhvr>
                                        <p:cTn id="35" dur="150" fill="hold"/>
                                        <p:tgtEl>
                                          <p:spTgt spid="27"/>
                                        </p:tgtEl>
                                        <p:attrNameLst>
                                          <p:attrName>ppt_x</p:attrName>
                                        </p:attrNameLst>
                                      </p:cBhvr>
                                      <p:tavLst>
                                        <p:tav tm="0">
                                          <p:val>
                                            <p:strVal val="#ppt_x"/>
                                          </p:val>
                                        </p:tav>
                                        <p:tav tm="100000">
                                          <p:val>
                                            <p:strVal val="#ppt_x"/>
                                          </p:val>
                                        </p:tav>
                                      </p:tavLst>
                                    </p:anim>
                                    <p:anim calcmode="lin" valueType="num">
                                      <p:cBhvr>
                                        <p:cTn id="36" dur="150" fill="hold"/>
                                        <p:tgtEl>
                                          <p:spTgt spid="27"/>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450"/>
                            </p:stCondLst>
                            <p:childTnLst>
                              <p:par>
                                <p:cTn id="38" presetID="47" presetClass="entr" presetSubtype="0"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150"/>
                                        <p:tgtEl>
                                          <p:spTgt spid="23"/>
                                        </p:tgtEl>
                                      </p:cBhvr>
                                    </p:animEffect>
                                    <p:anim calcmode="lin" valueType="num">
                                      <p:cBhvr>
                                        <p:cTn id="41" dur="150" fill="hold"/>
                                        <p:tgtEl>
                                          <p:spTgt spid="23"/>
                                        </p:tgtEl>
                                        <p:attrNameLst>
                                          <p:attrName>ppt_x</p:attrName>
                                        </p:attrNameLst>
                                      </p:cBhvr>
                                      <p:tavLst>
                                        <p:tav tm="0">
                                          <p:val>
                                            <p:strVal val="#ppt_x"/>
                                          </p:val>
                                        </p:tav>
                                        <p:tav tm="100000">
                                          <p:val>
                                            <p:strVal val="#ppt_x"/>
                                          </p:val>
                                        </p:tav>
                                      </p:tavLst>
                                    </p:anim>
                                    <p:anim calcmode="lin" valueType="num">
                                      <p:cBhvr>
                                        <p:cTn id="42" dur="150" fill="hold"/>
                                        <p:tgtEl>
                                          <p:spTgt spid="23"/>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50"/>
                                        <p:tgtEl>
                                          <p:spTgt spid="10"/>
                                        </p:tgtEl>
                                      </p:cBhvr>
                                    </p:animEffect>
                                    <p:anim calcmode="lin" valueType="num">
                                      <p:cBhvr>
                                        <p:cTn id="46" dur="150" fill="hold"/>
                                        <p:tgtEl>
                                          <p:spTgt spid="10"/>
                                        </p:tgtEl>
                                        <p:attrNameLst>
                                          <p:attrName>ppt_x</p:attrName>
                                        </p:attrNameLst>
                                      </p:cBhvr>
                                      <p:tavLst>
                                        <p:tav tm="0">
                                          <p:val>
                                            <p:strVal val="#ppt_x"/>
                                          </p:val>
                                        </p:tav>
                                        <p:tav tm="100000">
                                          <p:val>
                                            <p:strVal val="#ppt_x"/>
                                          </p:val>
                                        </p:tav>
                                      </p:tavLst>
                                    </p:anim>
                                    <p:anim calcmode="lin" valueType="num">
                                      <p:cBhvr>
                                        <p:cTn id="47" dur="150" fill="hold"/>
                                        <p:tgtEl>
                                          <p:spTgt spid="10"/>
                                        </p:tgtEl>
                                        <p:attrNameLst>
                                          <p:attrName>ppt_y</p:attrName>
                                        </p:attrNameLst>
                                      </p:cBhvr>
                                      <p:tavLst>
                                        <p:tav tm="0">
                                          <p:val>
                                            <p:strVal val="#ppt_y-.1"/>
                                          </p:val>
                                        </p:tav>
                                        <p:tav tm="100000">
                                          <p:val>
                                            <p:strVal val="#ppt_y"/>
                                          </p:val>
                                        </p:tav>
                                      </p:tavLst>
                                    </p:anim>
                                  </p:childTnLst>
                                </p:cTn>
                              </p:par>
                            </p:childTnLst>
                          </p:cTn>
                        </p:par>
                        <p:par>
                          <p:cTn id="48" fill="hold" nodeType="afterGroup">
                            <p:stCondLst>
                              <p:cond delay="600"/>
                            </p:stCondLst>
                            <p:childTnLst>
                              <p:par>
                                <p:cTn id="49" presetID="47" presetClass="entr" presetSubtype="0"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50"/>
                                        <p:tgtEl>
                                          <p:spTgt spid="25"/>
                                        </p:tgtEl>
                                      </p:cBhvr>
                                    </p:animEffect>
                                    <p:anim calcmode="lin" valueType="num">
                                      <p:cBhvr>
                                        <p:cTn id="52" dur="150" fill="hold"/>
                                        <p:tgtEl>
                                          <p:spTgt spid="25"/>
                                        </p:tgtEl>
                                        <p:attrNameLst>
                                          <p:attrName>ppt_x</p:attrName>
                                        </p:attrNameLst>
                                      </p:cBhvr>
                                      <p:tavLst>
                                        <p:tav tm="0">
                                          <p:val>
                                            <p:strVal val="#ppt_x"/>
                                          </p:val>
                                        </p:tav>
                                        <p:tav tm="100000">
                                          <p:val>
                                            <p:strVal val="#ppt_x"/>
                                          </p:val>
                                        </p:tav>
                                      </p:tavLst>
                                    </p:anim>
                                    <p:anim calcmode="lin" valueType="num">
                                      <p:cBhvr>
                                        <p:cTn id="53" dur="150" fill="hold"/>
                                        <p:tgtEl>
                                          <p:spTgt spid="25"/>
                                        </p:tgtEl>
                                        <p:attrNameLst>
                                          <p:attrName>ppt_y</p:attrName>
                                        </p:attrNameLst>
                                      </p:cBhvr>
                                      <p:tavLst>
                                        <p:tav tm="0">
                                          <p:val>
                                            <p:strVal val="#ppt_y-.1"/>
                                          </p:val>
                                        </p:tav>
                                        <p:tav tm="100000">
                                          <p:val>
                                            <p:strVal val="#ppt_y"/>
                                          </p:val>
                                        </p:tav>
                                      </p:tavLst>
                                    </p:anim>
                                  </p:childTnLst>
                                </p:cTn>
                              </p:par>
                            </p:childTnLst>
                          </p:cTn>
                        </p:par>
                        <p:par>
                          <p:cTn id="54" fill="hold" nodeType="afterGroup">
                            <p:stCondLst>
                              <p:cond delay="750"/>
                            </p:stCondLst>
                            <p:childTnLst>
                              <p:par>
                                <p:cTn id="55" presetID="47" presetClass="entr" presetSubtype="0" fill="hold"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150"/>
                                        <p:tgtEl>
                                          <p:spTgt spid="26"/>
                                        </p:tgtEl>
                                      </p:cBhvr>
                                    </p:animEffect>
                                    <p:anim calcmode="lin" valueType="num">
                                      <p:cBhvr>
                                        <p:cTn id="58" dur="150" fill="hold"/>
                                        <p:tgtEl>
                                          <p:spTgt spid="26"/>
                                        </p:tgtEl>
                                        <p:attrNameLst>
                                          <p:attrName>ppt_x</p:attrName>
                                        </p:attrNameLst>
                                      </p:cBhvr>
                                      <p:tavLst>
                                        <p:tav tm="0">
                                          <p:val>
                                            <p:strVal val="#ppt_x"/>
                                          </p:val>
                                        </p:tav>
                                        <p:tav tm="100000">
                                          <p:val>
                                            <p:strVal val="#ppt_x"/>
                                          </p:val>
                                        </p:tav>
                                      </p:tavLst>
                                    </p:anim>
                                    <p:anim calcmode="lin" valueType="num">
                                      <p:cBhvr>
                                        <p:cTn id="59" dur="150" fill="hold"/>
                                        <p:tgtEl>
                                          <p:spTgt spid="26"/>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50"/>
                                        <p:tgtEl>
                                          <p:spTgt spid="15"/>
                                        </p:tgtEl>
                                      </p:cBhvr>
                                    </p:animEffect>
                                    <p:anim calcmode="lin" valueType="num">
                                      <p:cBhvr>
                                        <p:cTn id="63" dur="150" fill="hold"/>
                                        <p:tgtEl>
                                          <p:spTgt spid="15"/>
                                        </p:tgtEl>
                                        <p:attrNameLst>
                                          <p:attrName>ppt_x</p:attrName>
                                        </p:attrNameLst>
                                      </p:cBhvr>
                                      <p:tavLst>
                                        <p:tav tm="0">
                                          <p:val>
                                            <p:strVal val="#ppt_x"/>
                                          </p:val>
                                        </p:tav>
                                        <p:tav tm="100000">
                                          <p:val>
                                            <p:strVal val="#ppt_x"/>
                                          </p:val>
                                        </p:tav>
                                      </p:tavLst>
                                    </p:anim>
                                    <p:anim calcmode="lin" valueType="num">
                                      <p:cBhvr>
                                        <p:cTn id="64" dur="150" fill="hold"/>
                                        <p:tgtEl>
                                          <p:spTgt spid="15"/>
                                        </p:tgtEl>
                                        <p:attrNameLst>
                                          <p:attrName>ppt_y</p:attrName>
                                        </p:attrNameLst>
                                      </p:cBhvr>
                                      <p:tavLst>
                                        <p:tav tm="0">
                                          <p:val>
                                            <p:strVal val="#ppt_y-.1"/>
                                          </p:val>
                                        </p:tav>
                                        <p:tav tm="100000">
                                          <p:val>
                                            <p:strVal val="#ppt_y"/>
                                          </p:val>
                                        </p:tav>
                                      </p:tavLst>
                                    </p:anim>
                                  </p:childTnLst>
                                </p:cTn>
                              </p:par>
                            </p:childTnLst>
                          </p:cTn>
                        </p:par>
                        <p:par>
                          <p:cTn id="65" fill="hold" nodeType="afterGroup">
                            <p:stCondLst>
                              <p:cond delay="900"/>
                            </p:stCondLst>
                            <p:childTnLst>
                              <p:par>
                                <p:cTn id="66" presetID="47" presetClass="entr" presetSubtype="0" fill="hold" nodeType="after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150"/>
                                        <p:tgtEl>
                                          <p:spTgt spid="20"/>
                                        </p:tgtEl>
                                      </p:cBhvr>
                                    </p:animEffect>
                                    <p:anim calcmode="lin" valueType="num">
                                      <p:cBhvr>
                                        <p:cTn id="69" dur="150" fill="hold"/>
                                        <p:tgtEl>
                                          <p:spTgt spid="20"/>
                                        </p:tgtEl>
                                        <p:attrNameLst>
                                          <p:attrName>ppt_x</p:attrName>
                                        </p:attrNameLst>
                                      </p:cBhvr>
                                      <p:tavLst>
                                        <p:tav tm="0">
                                          <p:val>
                                            <p:strVal val="#ppt_x"/>
                                          </p:val>
                                        </p:tav>
                                        <p:tav tm="100000">
                                          <p:val>
                                            <p:strVal val="#ppt_x"/>
                                          </p:val>
                                        </p:tav>
                                      </p:tavLst>
                                    </p:anim>
                                    <p:anim calcmode="lin" valueType="num">
                                      <p:cBhvr>
                                        <p:cTn id="70" dur="150" fill="hold"/>
                                        <p:tgtEl>
                                          <p:spTgt spid="20"/>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fade">
                                      <p:cBhvr>
                                        <p:cTn id="73" dur="150"/>
                                        <p:tgtEl>
                                          <p:spTgt spid="4"/>
                                        </p:tgtEl>
                                      </p:cBhvr>
                                    </p:animEffect>
                                    <p:anim calcmode="lin" valueType="num">
                                      <p:cBhvr>
                                        <p:cTn id="74" dur="150" fill="hold"/>
                                        <p:tgtEl>
                                          <p:spTgt spid="4"/>
                                        </p:tgtEl>
                                        <p:attrNameLst>
                                          <p:attrName>ppt_x</p:attrName>
                                        </p:attrNameLst>
                                      </p:cBhvr>
                                      <p:tavLst>
                                        <p:tav tm="0">
                                          <p:val>
                                            <p:strVal val="#ppt_x"/>
                                          </p:val>
                                        </p:tav>
                                        <p:tav tm="100000">
                                          <p:val>
                                            <p:strVal val="#ppt_x"/>
                                          </p:val>
                                        </p:tav>
                                      </p:tavLst>
                                    </p:anim>
                                    <p:anim calcmode="lin" valueType="num">
                                      <p:cBhvr>
                                        <p:cTn id="75" dur="150" fill="hold"/>
                                        <p:tgtEl>
                                          <p:spTgt spid="4"/>
                                        </p:tgtEl>
                                        <p:attrNameLst>
                                          <p:attrName>ppt_y</p:attrName>
                                        </p:attrNameLst>
                                      </p:cBhvr>
                                      <p:tavLst>
                                        <p:tav tm="0">
                                          <p:val>
                                            <p:strVal val="#ppt_y-.1"/>
                                          </p:val>
                                        </p:tav>
                                        <p:tav tm="100000">
                                          <p:val>
                                            <p:strVal val="#ppt_y"/>
                                          </p:val>
                                        </p:tav>
                                      </p:tavLst>
                                    </p:anim>
                                  </p:childTnLst>
                                </p:cTn>
                              </p:par>
                            </p:childTnLst>
                          </p:cTn>
                        </p:par>
                        <p:par>
                          <p:cTn id="76" fill="hold" nodeType="afterGroup">
                            <p:stCondLst>
                              <p:cond delay="1050"/>
                            </p:stCondLst>
                            <p:childTnLst>
                              <p:par>
                                <p:cTn id="77" presetID="47" presetClass="entr" presetSubtype="0"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150"/>
                                        <p:tgtEl>
                                          <p:spTgt spid="16"/>
                                        </p:tgtEl>
                                      </p:cBhvr>
                                    </p:animEffect>
                                    <p:anim calcmode="lin" valueType="num">
                                      <p:cBhvr>
                                        <p:cTn id="80" dur="150" fill="hold"/>
                                        <p:tgtEl>
                                          <p:spTgt spid="16"/>
                                        </p:tgtEl>
                                        <p:attrNameLst>
                                          <p:attrName>ppt_x</p:attrName>
                                        </p:attrNameLst>
                                      </p:cBhvr>
                                      <p:tavLst>
                                        <p:tav tm="0">
                                          <p:val>
                                            <p:strVal val="#ppt_x"/>
                                          </p:val>
                                        </p:tav>
                                        <p:tav tm="100000">
                                          <p:val>
                                            <p:strVal val="#ppt_x"/>
                                          </p:val>
                                        </p:tav>
                                      </p:tavLst>
                                    </p:anim>
                                    <p:anim calcmode="lin" valueType="num">
                                      <p:cBhvr>
                                        <p:cTn id="81" dur="150" fill="hold"/>
                                        <p:tgtEl>
                                          <p:spTgt spid="16"/>
                                        </p:tgtEl>
                                        <p:attrNameLst>
                                          <p:attrName>ppt_y</p:attrName>
                                        </p:attrNameLst>
                                      </p:cBhvr>
                                      <p:tavLst>
                                        <p:tav tm="0">
                                          <p:val>
                                            <p:strVal val="#ppt_y-.1"/>
                                          </p:val>
                                        </p:tav>
                                        <p:tav tm="100000">
                                          <p:val>
                                            <p:strVal val="#ppt_y"/>
                                          </p:val>
                                        </p:tav>
                                      </p:tavLst>
                                    </p:anim>
                                  </p:childTnLst>
                                </p:cTn>
                              </p:par>
                              <p:par>
                                <p:cTn id="82" presetID="47" presetClass="entr" presetSubtype="0" fill="hold" nodeType="with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fade">
                                      <p:cBhvr>
                                        <p:cTn id="84" dur="150"/>
                                        <p:tgtEl>
                                          <p:spTgt spid="6"/>
                                        </p:tgtEl>
                                      </p:cBhvr>
                                    </p:animEffect>
                                    <p:anim calcmode="lin" valueType="num">
                                      <p:cBhvr>
                                        <p:cTn id="85" dur="150" fill="hold"/>
                                        <p:tgtEl>
                                          <p:spTgt spid="6"/>
                                        </p:tgtEl>
                                        <p:attrNameLst>
                                          <p:attrName>ppt_x</p:attrName>
                                        </p:attrNameLst>
                                      </p:cBhvr>
                                      <p:tavLst>
                                        <p:tav tm="0">
                                          <p:val>
                                            <p:strVal val="#ppt_x"/>
                                          </p:val>
                                        </p:tav>
                                        <p:tav tm="100000">
                                          <p:val>
                                            <p:strVal val="#ppt_x"/>
                                          </p:val>
                                        </p:tav>
                                      </p:tavLst>
                                    </p:anim>
                                    <p:anim calcmode="lin" valueType="num">
                                      <p:cBhvr>
                                        <p:cTn id="86" dur="150" fill="hold"/>
                                        <p:tgtEl>
                                          <p:spTgt spid="6"/>
                                        </p:tgtEl>
                                        <p:attrNameLst>
                                          <p:attrName>ppt_y</p:attrName>
                                        </p:attrNameLst>
                                      </p:cBhvr>
                                      <p:tavLst>
                                        <p:tav tm="0">
                                          <p:val>
                                            <p:strVal val="#ppt_y-.1"/>
                                          </p:val>
                                        </p:tav>
                                        <p:tav tm="100000">
                                          <p:val>
                                            <p:strVal val="#ppt_y"/>
                                          </p:val>
                                        </p:tav>
                                      </p:tavLst>
                                    </p:anim>
                                  </p:childTnLst>
                                </p:cTn>
                              </p:par>
                            </p:childTnLst>
                          </p:cTn>
                        </p:par>
                        <p:par>
                          <p:cTn id="87" fill="hold" nodeType="afterGroup">
                            <p:stCondLst>
                              <p:cond delay="1200"/>
                            </p:stCondLst>
                            <p:childTnLst>
                              <p:par>
                                <p:cTn id="88" presetID="47" presetClass="entr" presetSubtype="0" fill="hold" nodeType="afterEffect">
                                  <p:stCondLst>
                                    <p:cond delay="0"/>
                                  </p:stCondLst>
                                  <p:childTnLst>
                                    <p:set>
                                      <p:cBhvr>
                                        <p:cTn id="89" dur="1" fill="hold">
                                          <p:stCondLst>
                                            <p:cond delay="0"/>
                                          </p:stCondLst>
                                        </p:cTn>
                                        <p:tgtEl>
                                          <p:spTgt spid="7"/>
                                        </p:tgtEl>
                                        <p:attrNameLst>
                                          <p:attrName>style.visibility</p:attrName>
                                        </p:attrNameLst>
                                      </p:cBhvr>
                                      <p:to>
                                        <p:strVal val="visible"/>
                                      </p:to>
                                    </p:set>
                                    <p:animEffect transition="in" filter="fade">
                                      <p:cBhvr>
                                        <p:cTn id="90" dur="150"/>
                                        <p:tgtEl>
                                          <p:spTgt spid="7"/>
                                        </p:tgtEl>
                                      </p:cBhvr>
                                    </p:animEffect>
                                    <p:anim calcmode="lin" valueType="num">
                                      <p:cBhvr>
                                        <p:cTn id="91" dur="150" fill="hold"/>
                                        <p:tgtEl>
                                          <p:spTgt spid="7"/>
                                        </p:tgtEl>
                                        <p:attrNameLst>
                                          <p:attrName>ppt_x</p:attrName>
                                        </p:attrNameLst>
                                      </p:cBhvr>
                                      <p:tavLst>
                                        <p:tav tm="0">
                                          <p:val>
                                            <p:strVal val="#ppt_x"/>
                                          </p:val>
                                        </p:tav>
                                        <p:tav tm="100000">
                                          <p:val>
                                            <p:strVal val="#ppt_x"/>
                                          </p:val>
                                        </p:tav>
                                      </p:tavLst>
                                    </p:anim>
                                    <p:anim calcmode="lin" valueType="num">
                                      <p:cBhvr>
                                        <p:cTn id="92" dur="150" fill="hold"/>
                                        <p:tgtEl>
                                          <p:spTgt spid="7"/>
                                        </p:tgtEl>
                                        <p:attrNameLst>
                                          <p:attrName>ppt_y</p:attrName>
                                        </p:attrNameLst>
                                      </p:cBhvr>
                                      <p:tavLst>
                                        <p:tav tm="0">
                                          <p:val>
                                            <p:strVal val="#ppt_y-.1"/>
                                          </p:val>
                                        </p:tav>
                                        <p:tav tm="100000">
                                          <p:val>
                                            <p:strVal val="#ppt_y"/>
                                          </p:val>
                                        </p:tav>
                                      </p:tavLst>
                                    </p:anim>
                                  </p:childTnLst>
                                </p:cTn>
                              </p:par>
                              <p:par>
                                <p:cTn id="93" presetID="47" presetClass="entr" presetSubtype="0" fill="hold" nodeType="with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fade">
                                      <p:cBhvr>
                                        <p:cTn id="95" dur="150"/>
                                        <p:tgtEl>
                                          <p:spTgt spid="21"/>
                                        </p:tgtEl>
                                      </p:cBhvr>
                                    </p:animEffect>
                                    <p:anim calcmode="lin" valueType="num">
                                      <p:cBhvr>
                                        <p:cTn id="96" dur="150" fill="hold"/>
                                        <p:tgtEl>
                                          <p:spTgt spid="21"/>
                                        </p:tgtEl>
                                        <p:attrNameLst>
                                          <p:attrName>ppt_x</p:attrName>
                                        </p:attrNameLst>
                                      </p:cBhvr>
                                      <p:tavLst>
                                        <p:tav tm="0">
                                          <p:val>
                                            <p:strVal val="#ppt_x"/>
                                          </p:val>
                                        </p:tav>
                                        <p:tav tm="100000">
                                          <p:val>
                                            <p:strVal val="#ppt_x"/>
                                          </p:val>
                                        </p:tav>
                                      </p:tavLst>
                                    </p:anim>
                                    <p:anim calcmode="lin" valueType="num">
                                      <p:cBhvr>
                                        <p:cTn id="97" dur="150" fill="hold"/>
                                        <p:tgtEl>
                                          <p:spTgt spid="21"/>
                                        </p:tgtEl>
                                        <p:attrNameLst>
                                          <p:attrName>ppt_y</p:attrName>
                                        </p:attrNameLst>
                                      </p:cBhvr>
                                      <p:tavLst>
                                        <p:tav tm="0">
                                          <p:val>
                                            <p:strVal val="#ppt_y-.1"/>
                                          </p:val>
                                        </p:tav>
                                        <p:tav tm="100000">
                                          <p:val>
                                            <p:strVal val="#ppt_y"/>
                                          </p:val>
                                        </p:tav>
                                      </p:tavLst>
                                    </p:anim>
                                  </p:childTnLst>
                                </p:cTn>
                              </p:par>
                            </p:childTnLst>
                          </p:cTn>
                        </p:par>
                        <p:par>
                          <p:cTn id="98" fill="hold" nodeType="afterGroup">
                            <p:stCondLst>
                              <p:cond delay="1350"/>
                            </p:stCondLst>
                            <p:childTnLst>
                              <p:par>
                                <p:cTn id="99" presetID="47" presetClass="entr" presetSubtype="0" fill="hold" nodeType="afterEffect">
                                  <p:stCondLst>
                                    <p:cond delay="0"/>
                                  </p:stCondLst>
                                  <p:childTnLst>
                                    <p:set>
                                      <p:cBhvr>
                                        <p:cTn id="100" dur="1" fill="hold">
                                          <p:stCondLst>
                                            <p:cond delay="0"/>
                                          </p:stCondLst>
                                        </p:cTn>
                                        <p:tgtEl>
                                          <p:spTgt spid="5"/>
                                        </p:tgtEl>
                                        <p:attrNameLst>
                                          <p:attrName>style.visibility</p:attrName>
                                        </p:attrNameLst>
                                      </p:cBhvr>
                                      <p:to>
                                        <p:strVal val="visible"/>
                                      </p:to>
                                    </p:set>
                                    <p:animEffect transition="in" filter="fade">
                                      <p:cBhvr>
                                        <p:cTn id="101" dur="150"/>
                                        <p:tgtEl>
                                          <p:spTgt spid="5"/>
                                        </p:tgtEl>
                                      </p:cBhvr>
                                    </p:animEffect>
                                    <p:anim calcmode="lin" valueType="num">
                                      <p:cBhvr>
                                        <p:cTn id="102" dur="150" fill="hold"/>
                                        <p:tgtEl>
                                          <p:spTgt spid="5"/>
                                        </p:tgtEl>
                                        <p:attrNameLst>
                                          <p:attrName>ppt_x</p:attrName>
                                        </p:attrNameLst>
                                      </p:cBhvr>
                                      <p:tavLst>
                                        <p:tav tm="0">
                                          <p:val>
                                            <p:strVal val="#ppt_x"/>
                                          </p:val>
                                        </p:tav>
                                        <p:tav tm="100000">
                                          <p:val>
                                            <p:strVal val="#ppt_x"/>
                                          </p:val>
                                        </p:tav>
                                      </p:tavLst>
                                    </p:anim>
                                    <p:anim calcmode="lin" valueType="num">
                                      <p:cBhvr>
                                        <p:cTn id="103" dur="150" fill="hold"/>
                                        <p:tgtEl>
                                          <p:spTgt spid="5"/>
                                        </p:tgtEl>
                                        <p:attrNameLst>
                                          <p:attrName>ppt_y</p:attrName>
                                        </p:attrNameLst>
                                      </p:cBhvr>
                                      <p:tavLst>
                                        <p:tav tm="0">
                                          <p:val>
                                            <p:strVal val="#ppt_y-.1"/>
                                          </p:val>
                                        </p:tav>
                                        <p:tav tm="100000">
                                          <p:val>
                                            <p:strVal val="#ppt_y"/>
                                          </p:val>
                                        </p:tav>
                                      </p:tavLst>
                                    </p:anim>
                                  </p:childTnLst>
                                </p:cTn>
                              </p:par>
                              <p:par>
                                <p:cTn id="104" presetID="47" presetClass="entr" presetSubtype="0" fill="hold" nodeType="with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fade">
                                      <p:cBhvr>
                                        <p:cTn id="106" dur="150"/>
                                        <p:tgtEl>
                                          <p:spTgt spid="28"/>
                                        </p:tgtEl>
                                      </p:cBhvr>
                                    </p:animEffect>
                                    <p:anim calcmode="lin" valueType="num">
                                      <p:cBhvr>
                                        <p:cTn id="107" dur="150" fill="hold"/>
                                        <p:tgtEl>
                                          <p:spTgt spid="28"/>
                                        </p:tgtEl>
                                        <p:attrNameLst>
                                          <p:attrName>ppt_x</p:attrName>
                                        </p:attrNameLst>
                                      </p:cBhvr>
                                      <p:tavLst>
                                        <p:tav tm="0">
                                          <p:val>
                                            <p:strVal val="#ppt_x"/>
                                          </p:val>
                                        </p:tav>
                                        <p:tav tm="100000">
                                          <p:val>
                                            <p:strVal val="#ppt_x"/>
                                          </p:val>
                                        </p:tav>
                                      </p:tavLst>
                                    </p:anim>
                                    <p:anim calcmode="lin" valueType="num">
                                      <p:cBhvr>
                                        <p:cTn id="108" dur="150" fill="hold"/>
                                        <p:tgtEl>
                                          <p:spTgt spid="28"/>
                                        </p:tgtEl>
                                        <p:attrNameLst>
                                          <p:attrName>ppt_y</p:attrName>
                                        </p:attrNameLst>
                                      </p:cBhvr>
                                      <p:tavLst>
                                        <p:tav tm="0">
                                          <p:val>
                                            <p:strVal val="#ppt_y-.1"/>
                                          </p:val>
                                        </p:tav>
                                        <p:tav tm="100000">
                                          <p:val>
                                            <p:strVal val="#ppt_y"/>
                                          </p:val>
                                        </p:tav>
                                      </p:tavLst>
                                    </p:anim>
                                  </p:childTnLst>
                                </p:cTn>
                              </p:par>
                            </p:childTnLst>
                          </p:cTn>
                        </p:par>
                        <p:par>
                          <p:cTn id="109" fill="hold" nodeType="afterGroup">
                            <p:stCondLst>
                              <p:cond delay="1500"/>
                            </p:stCondLst>
                            <p:childTnLst>
                              <p:par>
                                <p:cTn id="110" presetID="47" presetClass="entr" presetSubtype="0" fill="hold" nodeType="afterEffect">
                                  <p:stCondLst>
                                    <p:cond delay="0"/>
                                  </p:stCondLst>
                                  <p:childTnLst>
                                    <p:set>
                                      <p:cBhvr>
                                        <p:cTn id="111" dur="1" fill="hold">
                                          <p:stCondLst>
                                            <p:cond delay="0"/>
                                          </p:stCondLst>
                                        </p:cTn>
                                        <p:tgtEl>
                                          <p:spTgt spid="13"/>
                                        </p:tgtEl>
                                        <p:attrNameLst>
                                          <p:attrName>style.visibility</p:attrName>
                                        </p:attrNameLst>
                                      </p:cBhvr>
                                      <p:to>
                                        <p:strVal val="visible"/>
                                      </p:to>
                                    </p:set>
                                    <p:animEffect transition="in" filter="fade">
                                      <p:cBhvr>
                                        <p:cTn id="112" dur="150"/>
                                        <p:tgtEl>
                                          <p:spTgt spid="13"/>
                                        </p:tgtEl>
                                      </p:cBhvr>
                                    </p:animEffect>
                                    <p:anim calcmode="lin" valueType="num">
                                      <p:cBhvr>
                                        <p:cTn id="113" dur="150" fill="hold"/>
                                        <p:tgtEl>
                                          <p:spTgt spid="13"/>
                                        </p:tgtEl>
                                        <p:attrNameLst>
                                          <p:attrName>ppt_x</p:attrName>
                                        </p:attrNameLst>
                                      </p:cBhvr>
                                      <p:tavLst>
                                        <p:tav tm="0">
                                          <p:val>
                                            <p:strVal val="#ppt_x"/>
                                          </p:val>
                                        </p:tav>
                                        <p:tav tm="100000">
                                          <p:val>
                                            <p:strVal val="#ppt_x"/>
                                          </p:val>
                                        </p:tav>
                                      </p:tavLst>
                                    </p:anim>
                                    <p:anim calcmode="lin" valueType="num">
                                      <p:cBhvr>
                                        <p:cTn id="114" dur="150" fill="hold"/>
                                        <p:tgtEl>
                                          <p:spTgt spid="13"/>
                                        </p:tgtEl>
                                        <p:attrNameLst>
                                          <p:attrName>ppt_y</p:attrName>
                                        </p:attrNameLst>
                                      </p:cBhvr>
                                      <p:tavLst>
                                        <p:tav tm="0">
                                          <p:val>
                                            <p:strVal val="#ppt_y-.1"/>
                                          </p:val>
                                        </p:tav>
                                        <p:tav tm="100000">
                                          <p:val>
                                            <p:strVal val="#ppt_y"/>
                                          </p:val>
                                        </p:tav>
                                      </p:tavLst>
                                    </p:anim>
                                  </p:childTnLst>
                                </p:cTn>
                              </p:par>
                            </p:childTnLst>
                          </p:cTn>
                        </p:par>
                        <p:par>
                          <p:cTn id="115" fill="hold" nodeType="afterGroup">
                            <p:stCondLst>
                              <p:cond delay="1650"/>
                            </p:stCondLst>
                            <p:childTnLst>
                              <p:par>
                                <p:cTn id="116" presetID="47" presetClass="entr" presetSubtype="0" fill="hold" nodeType="afterEffect">
                                  <p:stCondLst>
                                    <p:cond delay="0"/>
                                  </p:stCondLst>
                                  <p:childTnLst>
                                    <p:set>
                                      <p:cBhvr>
                                        <p:cTn id="117" dur="1" fill="hold">
                                          <p:stCondLst>
                                            <p:cond delay="0"/>
                                          </p:stCondLst>
                                        </p:cTn>
                                        <p:tgtEl>
                                          <p:spTgt spid="24"/>
                                        </p:tgtEl>
                                        <p:attrNameLst>
                                          <p:attrName>style.visibility</p:attrName>
                                        </p:attrNameLst>
                                      </p:cBhvr>
                                      <p:to>
                                        <p:strVal val="visible"/>
                                      </p:to>
                                    </p:set>
                                    <p:animEffect transition="in" filter="fade">
                                      <p:cBhvr>
                                        <p:cTn id="118" dur="150"/>
                                        <p:tgtEl>
                                          <p:spTgt spid="24"/>
                                        </p:tgtEl>
                                      </p:cBhvr>
                                    </p:animEffect>
                                    <p:anim calcmode="lin" valueType="num">
                                      <p:cBhvr>
                                        <p:cTn id="119" dur="150" fill="hold"/>
                                        <p:tgtEl>
                                          <p:spTgt spid="24"/>
                                        </p:tgtEl>
                                        <p:attrNameLst>
                                          <p:attrName>ppt_x</p:attrName>
                                        </p:attrNameLst>
                                      </p:cBhvr>
                                      <p:tavLst>
                                        <p:tav tm="0">
                                          <p:val>
                                            <p:strVal val="#ppt_x"/>
                                          </p:val>
                                        </p:tav>
                                        <p:tav tm="100000">
                                          <p:val>
                                            <p:strVal val="#ppt_x"/>
                                          </p:val>
                                        </p:tav>
                                      </p:tavLst>
                                    </p:anim>
                                    <p:anim calcmode="lin" valueType="num">
                                      <p:cBhvr>
                                        <p:cTn id="120" dur="150" fill="hold"/>
                                        <p:tgtEl>
                                          <p:spTgt spid="24"/>
                                        </p:tgtEl>
                                        <p:attrNameLst>
                                          <p:attrName>ppt_y</p:attrName>
                                        </p:attrNameLst>
                                      </p:cBhvr>
                                      <p:tavLst>
                                        <p:tav tm="0">
                                          <p:val>
                                            <p:strVal val="#ppt_y-.1"/>
                                          </p:val>
                                        </p:tav>
                                        <p:tav tm="100000">
                                          <p:val>
                                            <p:strVal val="#ppt_y"/>
                                          </p:val>
                                        </p:tav>
                                      </p:tavLst>
                                    </p:anim>
                                  </p:childTnLst>
                                </p:cTn>
                              </p:par>
                              <p:par>
                                <p:cTn id="121" presetID="47" presetClass="entr" presetSubtype="0" fill="hold" nodeType="withEffect">
                                  <p:stCondLst>
                                    <p:cond delay="0"/>
                                  </p:stCondLst>
                                  <p:childTnLst>
                                    <p:set>
                                      <p:cBhvr>
                                        <p:cTn id="122" dur="1" fill="hold">
                                          <p:stCondLst>
                                            <p:cond delay="0"/>
                                          </p:stCondLst>
                                        </p:cTn>
                                        <p:tgtEl>
                                          <p:spTgt spid="8"/>
                                        </p:tgtEl>
                                        <p:attrNameLst>
                                          <p:attrName>style.visibility</p:attrName>
                                        </p:attrNameLst>
                                      </p:cBhvr>
                                      <p:to>
                                        <p:strVal val="visible"/>
                                      </p:to>
                                    </p:set>
                                    <p:animEffect transition="in" filter="fade">
                                      <p:cBhvr>
                                        <p:cTn id="123" dur="150"/>
                                        <p:tgtEl>
                                          <p:spTgt spid="8"/>
                                        </p:tgtEl>
                                      </p:cBhvr>
                                    </p:animEffect>
                                    <p:anim calcmode="lin" valueType="num">
                                      <p:cBhvr>
                                        <p:cTn id="124" dur="150" fill="hold"/>
                                        <p:tgtEl>
                                          <p:spTgt spid="8"/>
                                        </p:tgtEl>
                                        <p:attrNameLst>
                                          <p:attrName>ppt_x</p:attrName>
                                        </p:attrNameLst>
                                      </p:cBhvr>
                                      <p:tavLst>
                                        <p:tav tm="0">
                                          <p:val>
                                            <p:strVal val="#ppt_x"/>
                                          </p:val>
                                        </p:tav>
                                        <p:tav tm="100000">
                                          <p:val>
                                            <p:strVal val="#ppt_x"/>
                                          </p:val>
                                        </p:tav>
                                      </p:tavLst>
                                    </p:anim>
                                    <p:anim calcmode="lin" valueType="num">
                                      <p:cBhvr>
                                        <p:cTn id="125" dur="150" fill="hold"/>
                                        <p:tgtEl>
                                          <p:spTgt spid="8"/>
                                        </p:tgtEl>
                                        <p:attrNameLst>
                                          <p:attrName>ppt_y</p:attrName>
                                        </p:attrNameLst>
                                      </p:cBhvr>
                                      <p:tavLst>
                                        <p:tav tm="0">
                                          <p:val>
                                            <p:strVal val="#ppt_y-.1"/>
                                          </p:val>
                                        </p:tav>
                                        <p:tav tm="100000">
                                          <p:val>
                                            <p:strVal val="#ppt_y"/>
                                          </p:val>
                                        </p:tav>
                                      </p:tavLst>
                                    </p:anim>
                                  </p:childTnLst>
                                </p:cTn>
                              </p:par>
                            </p:childTnLst>
                          </p:cTn>
                        </p:par>
                        <p:par>
                          <p:cTn id="126" fill="hold" nodeType="afterGroup">
                            <p:stCondLst>
                              <p:cond delay="1800"/>
                            </p:stCondLst>
                            <p:childTnLst>
                              <p:par>
                                <p:cTn id="127" presetID="47" presetClass="entr" presetSubtype="0" fill="hold" nodeType="afterEffect">
                                  <p:stCondLst>
                                    <p:cond delay="0"/>
                                  </p:stCondLst>
                                  <p:childTnLst>
                                    <p:set>
                                      <p:cBhvr>
                                        <p:cTn id="128" dur="1" fill="hold">
                                          <p:stCondLst>
                                            <p:cond delay="0"/>
                                          </p:stCondLst>
                                        </p:cTn>
                                        <p:tgtEl>
                                          <p:spTgt spid="17"/>
                                        </p:tgtEl>
                                        <p:attrNameLst>
                                          <p:attrName>style.visibility</p:attrName>
                                        </p:attrNameLst>
                                      </p:cBhvr>
                                      <p:to>
                                        <p:strVal val="visible"/>
                                      </p:to>
                                    </p:set>
                                    <p:animEffect transition="in" filter="fade">
                                      <p:cBhvr>
                                        <p:cTn id="129" dur="150"/>
                                        <p:tgtEl>
                                          <p:spTgt spid="17"/>
                                        </p:tgtEl>
                                      </p:cBhvr>
                                    </p:animEffect>
                                    <p:anim calcmode="lin" valueType="num">
                                      <p:cBhvr>
                                        <p:cTn id="130" dur="150" fill="hold"/>
                                        <p:tgtEl>
                                          <p:spTgt spid="17"/>
                                        </p:tgtEl>
                                        <p:attrNameLst>
                                          <p:attrName>ppt_x</p:attrName>
                                        </p:attrNameLst>
                                      </p:cBhvr>
                                      <p:tavLst>
                                        <p:tav tm="0">
                                          <p:val>
                                            <p:strVal val="#ppt_x"/>
                                          </p:val>
                                        </p:tav>
                                        <p:tav tm="100000">
                                          <p:val>
                                            <p:strVal val="#ppt_x"/>
                                          </p:val>
                                        </p:tav>
                                      </p:tavLst>
                                    </p:anim>
                                    <p:anim calcmode="lin" valueType="num">
                                      <p:cBhvr>
                                        <p:cTn id="131" dur="150" fill="hold"/>
                                        <p:tgtEl>
                                          <p:spTgt spid="17"/>
                                        </p:tgtEl>
                                        <p:attrNameLst>
                                          <p:attrName>ppt_y</p:attrName>
                                        </p:attrNameLst>
                                      </p:cBhvr>
                                      <p:tavLst>
                                        <p:tav tm="0">
                                          <p:val>
                                            <p:strVal val="#ppt_y-.1"/>
                                          </p:val>
                                        </p:tav>
                                        <p:tav tm="100000">
                                          <p:val>
                                            <p:strVal val="#ppt_y"/>
                                          </p:val>
                                        </p:tav>
                                      </p:tavLst>
                                    </p:anim>
                                  </p:childTnLst>
                                </p:cTn>
                              </p:par>
                              <p:par>
                                <p:cTn id="132" presetID="47" presetClass="entr" presetSubtype="0" fill="hold" nodeType="withEffect">
                                  <p:stCondLst>
                                    <p:cond delay="0"/>
                                  </p:stCondLst>
                                  <p:childTnLst>
                                    <p:set>
                                      <p:cBhvr>
                                        <p:cTn id="133" dur="1" fill="hold">
                                          <p:stCondLst>
                                            <p:cond delay="0"/>
                                          </p:stCondLst>
                                        </p:cTn>
                                        <p:tgtEl>
                                          <p:spTgt spid="29"/>
                                        </p:tgtEl>
                                        <p:attrNameLst>
                                          <p:attrName>style.visibility</p:attrName>
                                        </p:attrNameLst>
                                      </p:cBhvr>
                                      <p:to>
                                        <p:strVal val="visible"/>
                                      </p:to>
                                    </p:set>
                                    <p:animEffect transition="in" filter="fade">
                                      <p:cBhvr>
                                        <p:cTn id="134" dur="150"/>
                                        <p:tgtEl>
                                          <p:spTgt spid="29"/>
                                        </p:tgtEl>
                                      </p:cBhvr>
                                    </p:animEffect>
                                    <p:anim calcmode="lin" valueType="num">
                                      <p:cBhvr>
                                        <p:cTn id="135" dur="150" fill="hold"/>
                                        <p:tgtEl>
                                          <p:spTgt spid="29"/>
                                        </p:tgtEl>
                                        <p:attrNameLst>
                                          <p:attrName>ppt_x</p:attrName>
                                        </p:attrNameLst>
                                      </p:cBhvr>
                                      <p:tavLst>
                                        <p:tav tm="0">
                                          <p:val>
                                            <p:strVal val="#ppt_x"/>
                                          </p:val>
                                        </p:tav>
                                        <p:tav tm="100000">
                                          <p:val>
                                            <p:strVal val="#ppt_x"/>
                                          </p:val>
                                        </p:tav>
                                      </p:tavLst>
                                    </p:anim>
                                    <p:anim calcmode="lin" valueType="num">
                                      <p:cBhvr>
                                        <p:cTn id="136" dur="150" fill="hold"/>
                                        <p:tgtEl>
                                          <p:spTgt spid="29"/>
                                        </p:tgtEl>
                                        <p:attrNameLst>
                                          <p:attrName>ppt_y</p:attrName>
                                        </p:attrNameLst>
                                      </p:cBhvr>
                                      <p:tavLst>
                                        <p:tav tm="0">
                                          <p:val>
                                            <p:strVal val="#ppt_y-.1"/>
                                          </p:val>
                                        </p:tav>
                                        <p:tav tm="100000">
                                          <p:val>
                                            <p:strVal val="#ppt_y"/>
                                          </p:val>
                                        </p:tav>
                                      </p:tavLst>
                                    </p:anim>
                                  </p:childTnLst>
                                </p:cTn>
                              </p:par>
                            </p:childTnLst>
                          </p:cTn>
                        </p:par>
                        <p:par>
                          <p:cTn id="137" fill="hold" nodeType="afterGroup">
                            <p:stCondLst>
                              <p:cond delay="1950"/>
                            </p:stCondLst>
                            <p:childTnLst>
                              <p:par>
                                <p:cTn id="138" presetID="47" presetClass="entr" presetSubtype="0" fill="hold" nodeType="afterEffect">
                                  <p:stCondLst>
                                    <p:cond delay="0"/>
                                  </p:stCondLst>
                                  <p:childTnLst>
                                    <p:set>
                                      <p:cBhvr>
                                        <p:cTn id="139" dur="1" fill="hold">
                                          <p:stCondLst>
                                            <p:cond delay="0"/>
                                          </p:stCondLst>
                                        </p:cTn>
                                        <p:tgtEl>
                                          <p:spTgt spid="18"/>
                                        </p:tgtEl>
                                        <p:attrNameLst>
                                          <p:attrName>style.visibility</p:attrName>
                                        </p:attrNameLst>
                                      </p:cBhvr>
                                      <p:to>
                                        <p:strVal val="visible"/>
                                      </p:to>
                                    </p:set>
                                    <p:animEffect transition="in" filter="fade">
                                      <p:cBhvr>
                                        <p:cTn id="140" dur="150"/>
                                        <p:tgtEl>
                                          <p:spTgt spid="18"/>
                                        </p:tgtEl>
                                      </p:cBhvr>
                                    </p:animEffect>
                                    <p:anim calcmode="lin" valueType="num">
                                      <p:cBhvr>
                                        <p:cTn id="141" dur="150" fill="hold"/>
                                        <p:tgtEl>
                                          <p:spTgt spid="18"/>
                                        </p:tgtEl>
                                        <p:attrNameLst>
                                          <p:attrName>ppt_x</p:attrName>
                                        </p:attrNameLst>
                                      </p:cBhvr>
                                      <p:tavLst>
                                        <p:tav tm="0">
                                          <p:val>
                                            <p:strVal val="#ppt_x"/>
                                          </p:val>
                                        </p:tav>
                                        <p:tav tm="100000">
                                          <p:val>
                                            <p:strVal val="#ppt_x"/>
                                          </p:val>
                                        </p:tav>
                                      </p:tavLst>
                                    </p:anim>
                                    <p:anim calcmode="lin" valueType="num">
                                      <p:cBhvr>
                                        <p:cTn id="142" dur="150" fill="hold"/>
                                        <p:tgtEl>
                                          <p:spTgt spid="18"/>
                                        </p:tgtEl>
                                        <p:attrNameLst>
                                          <p:attrName>ppt_y</p:attrName>
                                        </p:attrNameLst>
                                      </p:cBhvr>
                                      <p:tavLst>
                                        <p:tav tm="0">
                                          <p:val>
                                            <p:strVal val="#ppt_y-.1"/>
                                          </p:val>
                                        </p:tav>
                                        <p:tav tm="100000">
                                          <p:val>
                                            <p:strVal val="#ppt_y"/>
                                          </p:val>
                                        </p:tav>
                                      </p:tavLst>
                                    </p:anim>
                                  </p:childTnLst>
                                </p:cTn>
                              </p:par>
                            </p:childTnLst>
                          </p:cTn>
                        </p:par>
                        <p:par>
                          <p:cTn id="143" fill="hold" nodeType="afterGroup">
                            <p:stCondLst>
                              <p:cond delay="2100"/>
                            </p:stCondLst>
                            <p:childTnLst>
                              <p:par>
                                <p:cTn id="144" presetID="47" presetClass="entr" presetSubtype="0" fill="hold" nodeType="afterEffect">
                                  <p:stCondLst>
                                    <p:cond delay="0"/>
                                  </p:stCondLst>
                                  <p:childTnLst>
                                    <p:set>
                                      <p:cBhvr>
                                        <p:cTn id="145" dur="1" fill="hold">
                                          <p:stCondLst>
                                            <p:cond delay="0"/>
                                          </p:stCondLst>
                                        </p:cTn>
                                        <p:tgtEl>
                                          <p:spTgt spid="12"/>
                                        </p:tgtEl>
                                        <p:attrNameLst>
                                          <p:attrName>style.visibility</p:attrName>
                                        </p:attrNameLst>
                                      </p:cBhvr>
                                      <p:to>
                                        <p:strVal val="visible"/>
                                      </p:to>
                                    </p:set>
                                    <p:animEffect transition="in" filter="fade">
                                      <p:cBhvr>
                                        <p:cTn id="146" dur="150"/>
                                        <p:tgtEl>
                                          <p:spTgt spid="12"/>
                                        </p:tgtEl>
                                      </p:cBhvr>
                                    </p:animEffect>
                                    <p:anim calcmode="lin" valueType="num">
                                      <p:cBhvr>
                                        <p:cTn id="147" dur="150" fill="hold"/>
                                        <p:tgtEl>
                                          <p:spTgt spid="12"/>
                                        </p:tgtEl>
                                        <p:attrNameLst>
                                          <p:attrName>ppt_x</p:attrName>
                                        </p:attrNameLst>
                                      </p:cBhvr>
                                      <p:tavLst>
                                        <p:tav tm="0">
                                          <p:val>
                                            <p:strVal val="#ppt_x"/>
                                          </p:val>
                                        </p:tav>
                                        <p:tav tm="100000">
                                          <p:val>
                                            <p:strVal val="#ppt_x"/>
                                          </p:val>
                                        </p:tav>
                                      </p:tavLst>
                                    </p:anim>
                                    <p:anim calcmode="lin" valueType="num">
                                      <p:cBhvr>
                                        <p:cTn id="148" dur="150" fill="hold"/>
                                        <p:tgtEl>
                                          <p:spTgt spid="1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19"/>
                                        </p:tgtEl>
                                        <p:attrNameLst>
                                          <p:attrName>style.visibility</p:attrName>
                                        </p:attrNameLst>
                                      </p:cBhvr>
                                      <p:to>
                                        <p:strVal val="visible"/>
                                      </p:to>
                                    </p:set>
                                    <p:animEffect transition="in" filter="fade">
                                      <p:cBhvr>
                                        <p:cTn id="151" dur="150"/>
                                        <p:tgtEl>
                                          <p:spTgt spid="19"/>
                                        </p:tgtEl>
                                      </p:cBhvr>
                                    </p:animEffect>
                                    <p:anim calcmode="lin" valueType="num">
                                      <p:cBhvr>
                                        <p:cTn id="152" dur="150" fill="hold"/>
                                        <p:tgtEl>
                                          <p:spTgt spid="19"/>
                                        </p:tgtEl>
                                        <p:attrNameLst>
                                          <p:attrName>ppt_x</p:attrName>
                                        </p:attrNameLst>
                                      </p:cBhvr>
                                      <p:tavLst>
                                        <p:tav tm="0">
                                          <p:val>
                                            <p:strVal val="#ppt_x"/>
                                          </p:val>
                                        </p:tav>
                                        <p:tav tm="100000">
                                          <p:val>
                                            <p:strVal val="#ppt_x"/>
                                          </p:val>
                                        </p:tav>
                                      </p:tavLst>
                                    </p:anim>
                                    <p:anim calcmode="lin" valueType="num">
                                      <p:cBhvr>
                                        <p:cTn id="153" dur="150" fill="hold"/>
                                        <p:tgtEl>
                                          <p:spTgt spid="19"/>
                                        </p:tgtEl>
                                        <p:attrNameLst>
                                          <p:attrName>ppt_y</p:attrName>
                                        </p:attrNameLst>
                                      </p:cBhvr>
                                      <p:tavLst>
                                        <p:tav tm="0">
                                          <p:val>
                                            <p:strVal val="#ppt_y-.1"/>
                                          </p:val>
                                        </p:tav>
                                        <p:tav tm="100000">
                                          <p:val>
                                            <p:strVal val="#ppt_y"/>
                                          </p:val>
                                        </p:tav>
                                      </p:tavLst>
                                    </p:anim>
                                  </p:childTnLst>
                                </p:cTn>
                              </p:par>
                            </p:childTnLst>
                          </p:cTn>
                        </p:par>
                        <p:par>
                          <p:cTn id="154" fill="hold" nodeType="afterGroup">
                            <p:stCondLst>
                              <p:cond delay="2250"/>
                            </p:stCondLst>
                            <p:childTnLst>
                              <p:par>
                                <p:cTn id="155" presetID="47" presetClass="entr" presetSubtype="0" fill="hold" nodeType="afterEffect">
                                  <p:stCondLst>
                                    <p:cond delay="0"/>
                                  </p:stCondLst>
                                  <p:childTnLst>
                                    <p:set>
                                      <p:cBhvr>
                                        <p:cTn id="156" dur="1" fill="hold">
                                          <p:stCondLst>
                                            <p:cond delay="0"/>
                                          </p:stCondLst>
                                        </p:cTn>
                                        <p:tgtEl>
                                          <p:spTgt spid="30"/>
                                        </p:tgtEl>
                                        <p:attrNameLst>
                                          <p:attrName>style.visibility</p:attrName>
                                        </p:attrNameLst>
                                      </p:cBhvr>
                                      <p:to>
                                        <p:strVal val="visible"/>
                                      </p:to>
                                    </p:set>
                                    <p:animEffect transition="in" filter="fade">
                                      <p:cBhvr>
                                        <p:cTn id="157" dur="150"/>
                                        <p:tgtEl>
                                          <p:spTgt spid="30"/>
                                        </p:tgtEl>
                                      </p:cBhvr>
                                    </p:animEffect>
                                    <p:anim calcmode="lin" valueType="num">
                                      <p:cBhvr>
                                        <p:cTn id="158" dur="150" fill="hold"/>
                                        <p:tgtEl>
                                          <p:spTgt spid="30"/>
                                        </p:tgtEl>
                                        <p:attrNameLst>
                                          <p:attrName>ppt_x</p:attrName>
                                        </p:attrNameLst>
                                      </p:cBhvr>
                                      <p:tavLst>
                                        <p:tav tm="0">
                                          <p:val>
                                            <p:strVal val="#ppt_x"/>
                                          </p:val>
                                        </p:tav>
                                        <p:tav tm="100000">
                                          <p:val>
                                            <p:strVal val="#ppt_x"/>
                                          </p:val>
                                        </p:tav>
                                      </p:tavLst>
                                    </p:anim>
                                    <p:anim calcmode="lin" valueType="num">
                                      <p:cBhvr>
                                        <p:cTn id="159" dur="150" fill="hold"/>
                                        <p:tgtEl>
                                          <p:spTgt spid="30"/>
                                        </p:tgtEl>
                                        <p:attrNameLst>
                                          <p:attrName>ppt_y</p:attrName>
                                        </p:attrNameLst>
                                      </p:cBhvr>
                                      <p:tavLst>
                                        <p:tav tm="0">
                                          <p:val>
                                            <p:strVal val="#ppt_y-.1"/>
                                          </p:val>
                                        </p:tav>
                                        <p:tav tm="100000">
                                          <p:val>
                                            <p:strVal val="#ppt_y"/>
                                          </p:val>
                                        </p:tav>
                                      </p:tavLst>
                                    </p:anim>
                                  </p:childTnLst>
                                </p:cTn>
                              </p:par>
                              <p:par>
                                <p:cTn id="160" presetID="47" presetClass="entr" presetSubtype="0" fill="hold" nodeType="withEffect">
                                  <p:stCondLst>
                                    <p:cond delay="0"/>
                                  </p:stCondLst>
                                  <p:childTnLst>
                                    <p:set>
                                      <p:cBhvr>
                                        <p:cTn id="161" dur="1" fill="hold">
                                          <p:stCondLst>
                                            <p:cond delay="0"/>
                                          </p:stCondLst>
                                        </p:cTn>
                                        <p:tgtEl>
                                          <p:spTgt spid="31"/>
                                        </p:tgtEl>
                                        <p:attrNameLst>
                                          <p:attrName>style.visibility</p:attrName>
                                        </p:attrNameLst>
                                      </p:cBhvr>
                                      <p:to>
                                        <p:strVal val="visible"/>
                                      </p:to>
                                    </p:set>
                                    <p:animEffect transition="in" filter="fade">
                                      <p:cBhvr>
                                        <p:cTn id="162" dur="150"/>
                                        <p:tgtEl>
                                          <p:spTgt spid="31"/>
                                        </p:tgtEl>
                                      </p:cBhvr>
                                    </p:animEffect>
                                    <p:anim calcmode="lin" valueType="num">
                                      <p:cBhvr>
                                        <p:cTn id="163" dur="150" fill="hold"/>
                                        <p:tgtEl>
                                          <p:spTgt spid="31"/>
                                        </p:tgtEl>
                                        <p:attrNameLst>
                                          <p:attrName>ppt_x</p:attrName>
                                        </p:attrNameLst>
                                      </p:cBhvr>
                                      <p:tavLst>
                                        <p:tav tm="0">
                                          <p:val>
                                            <p:strVal val="#ppt_x"/>
                                          </p:val>
                                        </p:tav>
                                        <p:tav tm="100000">
                                          <p:val>
                                            <p:strVal val="#ppt_x"/>
                                          </p:val>
                                        </p:tav>
                                      </p:tavLst>
                                    </p:anim>
                                    <p:anim calcmode="lin" valueType="num">
                                      <p:cBhvr>
                                        <p:cTn id="164" dur="150" fill="hold"/>
                                        <p:tgtEl>
                                          <p:spTgt spid="31"/>
                                        </p:tgtEl>
                                        <p:attrNameLst>
                                          <p:attrName>ppt_y</p:attrName>
                                        </p:attrNameLst>
                                      </p:cBhvr>
                                      <p:tavLst>
                                        <p:tav tm="0">
                                          <p:val>
                                            <p:strVal val="#ppt_y-.1"/>
                                          </p:val>
                                        </p:tav>
                                        <p:tav tm="100000">
                                          <p:val>
                                            <p:strVal val="#ppt_y"/>
                                          </p:val>
                                        </p:tav>
                                      </p:tavLst>
                                    </p:anim>
                                  </p:childTnLst>
                                </p:cTn>
                              </p:par>
                              <p:par>
                                <p:cTn id="165" presetID="53" presetClass="entr" presetSubtype="0" fill="hold" grpId="0" nodeType="withEffect">
                                  <p:stCondLst>
                                    <p:cond delay="0"/>
                                  </p:stCondLst>
                                  <p:childTnLst>
                                    <p:set>
                                      <p:cBhvr>
                                        <p:cTn id="166" dur="1" fill="hold">
                                          <p:stCondLst>
                                            <p:cond delay="0"/>
                                          </p:stCondLst>
                                        </p:cTn>
                                        <p:tgtEl>
                                          <p:spTgt spid="181"/>
                                        </p:tgtEl>
                                        <p:attrNameLst>
                                          <p:attrName>style.visibility</p:attrName>
                                        </p:attrNameLst>
                                      </p:cBhvr>
                                      <p:to>
                                        <p:strVal val="visible"/>
                                      </p:to>
                                    </p:set>
                                    <p:anim calcmode="lin" valueType="num">
                                      <p:cBhvr>
                                        <p:cTn id="167" dur="2000" fill="hold"/>
                                        <p:tgtEl>
                                          <p:spTgt spid="181"/>
                                        </p:tgtEl>
                                        <p:attrNameLst>
                                          <p:attrName>ppt_w</p:attrName>
                                        </p:attrNameLst>
                                      </p:cBhvr>
                                      <p:tavLst>
                                        <p:tav tm="0">
                                          <p:val>
                                            <p:fltVal val="0"/>
                                          </p:val>
                                        </p:tav>
                                        <p:tav tm="100000">
                                          <p:val>
                                            <p:strVal val="#ppt_w"/>
                                          </p:val>
                                        </p:tav>
                                      </p:tavLst>
                                    </p:anim>
                                    <p:anim calcmode="lin" valueType="num">
                                      <p:cBhvr>
                                        <p:cTn id="168" dur="2000" fill="hold"/>
                                        <p:tgtEl>
                                          <p:spTgt spid="181"/>
                                        </p:tgtEl>
                                        <p:attrNameLst>
                                          <p:attrName>ppt_h</p:attrName>
                                        </p:attrNameLst>
                                      </p:cBhvr>
                                      <p:tavLst>
                                        <p:tav tm="0">
                                          <p:val>
                                            <p:fltVal val="0"/>
                                          </p:val>
                                        </p:tav>
                                        <p:tav tm="100000">
                                          <p:val>
                                            <p:strVal val="#ppt_h"/>
                                          </p:val>
                                        </p:tav>
                                      </p:tavLst>
                                    </p:anim>
                                    <p:animEffect transition="in" filter="fade">
                                      <p:cBhvr>
                                        <p:cTn id="169" dur="2000"/>
                                        <p:tgtEl>
                                          <p:spTgt spid="181"/>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10" presetClass="exit" presetSubtype="0" fill="hold" grpId="1" nodeType="clickEffect">
                                  <p:stCondLst>
                                    <p:cond delay="0"/>
                                  </p:stCondLst>
                                  <p:childTnLst>
                                    <p:animEffect transition="out" filter="fade">
                                      <p:cBhvr>
                                        <p:cTn id="173" dur="2000"/>
                                        <p:tgtEl>
                                          <p:spTgt spid="181"/>
                                        </p:tgtEl>
                                      </p:cBhvr>
                                    </p:animEffect>
                                    <p:set>
                                      <p:cBhvr>
                                        <p:cTn id="174" dur="1" fill="hold">
                                          <p:stCondLst>
                                            <p:cond delay="1999"/>
                                          </p:stCondLst>
                                        </p:cTn>
                                        <p:tgtEl>
                                          <p:spTgt spid="181"/>
                                        </p:tgtEl>
                                        <p:attrNameLst>
                                          <p:attrName>style.visibility</p:attrName>
                                        </p:attrNameLst>
                                      </p:cBhvr>
                                      <p:to>
                                        <p:strVal val="hidden"/>
                                      </p:to>
                                    </p:set>
                                  </p:childTnLst>
                                </p:cTn>
                              </p:par>
                            </p:childTnLst>
                          </p:cTn>
                        </p:par>
                        <p:par>
                          <p:cTn id="175" fill="hold" nodeType="afterGroup">
                            <p:stCondLst>
                              <p:cond delay="2000"/>
                            </p:stCondLst>
                            <p:childTnLst>
                              <p:par>
                                <p:cTn id="176" presetID="2" presetClass="entr" presetSubtype="3" fill="hold" grpId="0" nodeType="afterEffect">
                                  <p:stCondLst>
                                    <p:cond delay="0"/>
                                  </p:stCondLst>
                                  <p:childTnLst>
                                    <p:set>
                                      <p:cBhvr>
                                        <p:cTn id="177" dur="1" fill="hold">
                                          <p:stCondLst>
                                            <p:cond delay="0"/>
                                          </p:stCondLst>
                                        </p:cTn>
                                        <p:tgtEl>
                                          <p:spTgt spid="224"/>
                                        </p:tgtEl>
                                        <p:attrNameLst>
                                          <p:attrName>style.visibility</p:attrName>
                                        </p:attrNameLst>
                                      </p:cBhvr>
                                      <p:to>
                                        <p:strVal val="visible"/>
                                      </p:to>
                                    </p:set>
                                    <p:anim calcmode="lin" valueType="num">
                                      <p:cBhvr additive="base">
                                        <p:cTn id="178" dur="1000" fill="hold"/>
                                        <p:tgtEl>
                                          <p:spTgt spid="224"/>
                                        </p:tgtEl>
                                        <p:attrNameLst>
                                          <p:attrName>ppt_x</p:attrName>
                                        </p:attrNameLst>
                                      </p:cBhvr>
                                      <p:tavLst>
                                        <p:tav tm="0">
                                          <p:val>
                                            <p:strVal val="1+#ppt_w/2"/>
                                          </p:val>
                                        </p:tav>
                                        <p:tav tm="100000">
                                          <p:val>
                                            <p:strVal val="#ppt_x"/>
                                          </p:val>
                                        </p:tav>
                                      </p:tavLst>
                                    </p:anim>
                                    <p:anim calcmode="lin" valueType="num">
                                      <p:cBhvr additive="base">
                                        <p:cTn id="179" dur="1000" fill="hold"/>
                                        <p:tgtEl>
                                          <p:spTgt spid="224"/>
                                        </p:tgtEl>
                                        <p:attrNameLst>
                                          <p:attrName>ppt_y</p:attrName>
                                        </p:attrNameLst>
                                      </p:cBhvr>
                                      <p:tavLst>
                                        <p:tav tm="0">
                                          <p:val>
                                            <p:strVal val="0-#ppt_h/2"/>
                                          </p:val>
                                        </p:tav>
                                        <p:tav tm="100000">
                                          <p:val>
                                            <p:strVal val="#ppt_y"/>
                                          </p:val>
                                        </p:tav>
                                      </p:tavLst>
                                    </p:anim>
                                  </p:childTnLst>
                                </p:cTn>
                              </p:par>
                              <p:par>
                                <p:cTn id="180" presetID="10" presetClass="entr" presetSubtype="0" fill="hold" grpId="0" nodeType="withEffect">
                                  <p:stCondLst>
                                    <p:cond delay="0"/>
                                  </p:stCondLst>
                                  <p:childTnLst>
                                    <p:set>
                                      <p:cBhvr>
                                        <p:cTn id="181" dur="1" fill="hold">
                                          <p:stCondLst>
                                            <p:cond delay="0"/>
                                          </p:stCondLst>
                                        </p:cTn>
                                        <p:tgtEl>
                                          <p:spTgt spid="2"/>
                                        </p:tgtEl>
                                        <p:attrNameLst>
                                          <p:attrName>style.visibility</p:attrName>
                                        </p:attrNameLst>
                                      </p:cBhvr>
                                      <p:to>
                                        <p:strVal val="visible"/>
                                      </p:to>
                                    </p:set>
                                    <p:animEffect transition="in" filter="fade">
                                      <p:cBhvr>
                                        <p:cTn id="182" dur="1000"/>
                                        <p:tgtEl>
                                          <p:spTgt spid="2"/>
                                        </p:tgtEl>
                                      </p:cBhvr>
                                    </p:animEffect>
                                  </p:childTnLst>
                                </p:cTn>
                              </p:par>
                              <p:par>
                                <p:cTn id="183" presetID="2" presetClass="entr" presetSubtype="12" fill="hold" grpId="1" nodeType="withEffect">
                                  <p:stCondLst>
                                    <p:cond delay="0"/>
                                  </p:stCondLst>
                                  <p:childTnLst>
                                    <p:set>
                                      <p:cBhvr>
                                        <p:cTn id="184" dur="1" fill="hold">
                                          <p:stCondLst>
                                            <p:cond delay="0"/>
                                          </p:stCondLst>
                                        </p:cTn>
                                        <p:tgtEl>
                                          <p:spTgt spid="2"/>
                                        </p:tgtEl>
                                        <p:attrNameLst>
                                          <p:attrName>style.visibility</p:attrName>
                                        </p:attrNameLst>
                                      </p:cBhvr>
                                      <p:to>
                                        <p:strVal val="visible"/>
                                      </p:to>
                                    </p:set>
                                    <p:anim calcmode="lin" valueType="num">
                                      <p:cBhvr additive="base">
                                        <p:cTn id="185" dur="500" fill="hold"/>
                                        <p:tgtEl>
                                          <p:spTgt spid="2"/>
                                        </p:tgtEl>
                                        <p:attrNameLst>
                                          <p:attrName>ppt_x</p:attrName>
                                        </p:attrNameLst>
                                      </p:cBhvr>
                                      <p:tavLst>
                                        <p:tav tm="0">
                                          <p:val>
                                            <p:strVal val="0-#ppt_w/2"/>
                                          </p:val>
                                        </p:tav>
                                        <p:tav tm="100000">
                                          <p:val>
                                            <p:strVal val="#ppt_x"/>
                                          </p:val>
                                        </p:tav>
                                      </p:tavLst>
                                    </p:anim>
                                    <p:anim calcmode="lin" valueType="num">
                                      <p:cBhvr additive="base">
                                        <p:cTn id="186" dur="500" fill="hold"/>
                                        <p:tgtEl>
                                          <p:spTgt spid="2"/>
                                        </p:tgtEl>
                                        <p:attrNameLst>
                                          <p:attrName>ppt_y</p:attrName>
                                        </p:attrNameLst>
                                      </p:cBhvr>
                                      <p:tavLst>
                                        <p:tav tm="0">
                                          <p:val>
                                            <p:strVal val="1+#ppt_h/2"/>
                                          </p:val>
                                        </p:tav>
                                        <p:tav tm="100000">
                                          <p:val>
                                            <p:strVal val="#ppt_y"/>
                                          </p:val>
                                        </p:tav>
                                      </p:tavLst>
                                    </p:anim>
                                  </p:childTnLst>
                                </p:cTn>
                              </p:par>
                              <p:par>
                                <p:cTn id="187" presetID="10" presetClass="entr" presetSubtype="0" fill="hold" grpId="1" nodeType="withEffect">
                                  <p:stCondLst>
                                    <p:cond delay="0"/>
                                  </p:stCondLst>
                                  <p:childTnLst>
                                    <p:set>
                                      <p:cBhvr>
                                        <p:cTn id="188" dur="1" fill="hold">
                                          <p:stCondLst>
                                            <p:cond delay="0"/>
                                          </p:stCondLst>
                                        </p:cTn>
                                        <p:tgtEl>
                                          <p:spTgt spid="224"/>
                                        </p:tgtEl>
                                        <p:attrNameLst>
                                          <p:attrName>style.visibility</p:attrName>
                                        </p:attrNameLst>
                                      </p:cBhvr>
                                      <p:to>
                                        <p:strVal val="visible"/>
                                      </p:to>
                                    </p:set>
                                    <p:animEffect transition="in" filter="fade">
                                      <p:cBhvr>
                                        <p:cTn id="189" dur="500"/>
                                        <p:tgtEl>
                                          <p:spTgt spid="224"/>
                                        </p:tgtEl>
                                      </p:cBhvr>
                                    </p:animEffect>
                                  </p:childTnLst>
                                </p:cTn>
                              </p:par>
                              <p:par>
                                <p:cTn id="190" presetID="53" presetClass="entr" presetSubtype="0" fill="hold" nodeType="withEffect">
                                  <p:stCondLst>
                                    <p:cond delay="0"/>
                                  </p:stCondLst>
                                  <p:childTnLst>
                                    <p:set>
                                      <p:cBhvr>
                                        <p:cTn id="191" dur="1" fill="hold">
                                          <p:stCondLst>
                                            <p:cond delay="0"/>
                                          </p:stCondLst>
                                        </p:cTn>
                                        <p:tgtEl>
                                          <p:spTgt spid="39972"/>
                                        </p:tgtEl>
                                        <p:attrNameLst>
                                          <p:attrName>style.visibility</p:attrName>
                                        </p:attrNameLst>
                                      </p:cBhvr>
                                      <p:to>
                                        <p:strVal val="visible"/>
                                      </p:to>
                                    </p:set>
                                    <p:anim calcmode="lin" valueType="num">
                                      <p:cBhvr>
                                        <p:cTn id="192" dur="2000" fill="hold"/>
                                        <p:tgtEl>
                                          <p:spTgt spid="39972"/>
                                        </p:tgtEl>
                                        <p:attrNameLst>
                                          <p:attrName>ppt_w</p:attrName>
                                        </p:attrNameLst>
                                      </p:cBhvr>
                                      <p:tavLst>
                                        <p:tav tm="0">
                                          <p:val>
                                            <p:fltVal val="0"/>
                                          </p:val>
                                        </p:tav>
                                        <p:tav tm="100000">
                                          <p:val>
                                            <p:strVal val="#ppt_w"/>
                                          </p:val>
                                        </p:tav>
                                      </p:tavLst>
                                    </p:anim>
                                    <p:anim calcmode="lin" valueType="num">
                                      <p:cBhvr>
                                        <p:cTn id="193" dur="2000" fill="hold"/>
                                        <p:tgtEl>
                                          <p:spTgt spid="39972"/>
                                        </p:tgtEl>
                                        <p:attrNameLst>
                                          <p:attrName>ppt_h</p:attrName>
                                        </p:attrNameLst>
                                      </p:cBhvr>
                                      <p:tavLst>
                                        <p:tav tm="0">
                                          <p:val>
                                            <p:fltVal val="0"/>
                                          </p:val>
                                        </p:tav>
                                        <p:tav tm="100000">
                                          <p:val>
                                            <p:strVal val="#ppt_h"/>
                                          </p:val>
                                        </p:tav>
                                      </p:tavLst>
                                    </p:anim>
                                    <p:animEffect transition="in" filter="fade">
                                      <p:cBhvr>
                                        <p:cTn id="194" dur="2000"/>
                                        <p:tgtEl>
                                          <p:spTgt spid="39972"/>
                                        </p:tgtEl>
                                      </p:cBhvr>
                                    </p:animEffect>
                                  </p:childTnLst>
                                </p:cTn>
                              </p:par>
                            </p:childTnLst>
                          </p:cTn>
                        </p:par>
                        <p:par>
                          <p:cTn id="195" fill="hold" nodeType="afterGroup">
                            <p:stCondLst>
                              <p:cond delay="4000"/>
                            </p:stCondLst>
                            <p:childTnLst>
                              <p:par>
                                <p:cTn id="196" presetID="55" presetClass="entr" presetSubtype="0" fill="hold" grpId="0" nodeType="afterEffect">
                                  <p:stCondLst>
                                    <p:cond delay="0"/>
                                  </p:stCondLst>
                                  <p:childTnLst>
                                    <p:set>
                                      <p:cBhvr>
                                        <p:cTn id="197" dur="1" fill="hold">
                                          <p:stCondLst>
                                            <p:cond delay="0"/>
                                          </p:stCondLst>
                                        </p:cTn>
                                        <p:tgtEl>
                                          <p:spTgt spid="179"/>
                                        </p:tgtEl>
                                        <p:attrNameLst>
                                          <p:attrName>style.visibility</p:attrName>
                                        </p:attrNameLst>
                                      </p:cBhvr>
                                      <p:to>
                                        <p:strVal val="visible"/>
                                      </p:to>
                                    </p:set>
                                    <p:anim calcmode="lin" valueType="num">
                                      <p:cBhvr>
                                        <p:cTn id="198" dur="1000" fill="hold"/>
                                        <p:tgtEl>
                                          <p:spTgt spid="179"/>
                                        </p:tgtEl>
                                        <p:attrNameLst>
                                          <p:attrName>ppt_w</p:attrName>
                                        </p:attrNameLst>
                                      </p:cBhvr>
                                      <p:tavLst>
                                        <p:tav tm="0">
                                          <p:val>
                                            <p:strVal val="#ppt_w*0.70"/>
                                          </p:val>
                                        </p:tav>
                                        <p:tav tm="100000">
                                          <p:val>
                                            <p:strVal val="#ppt_w"/>
                                          </p:val>
                                        </p:tav>
                                      </p:tavLst>
                                    </p:anim>
                                    <p:anim calcmode="lin" valueType="num">
                                      <p:cBhvr>
                                        <p:cTn id="199" dur="1000" fill="hold"/>
                                        <p:tgtEl>
                                          <p:spTgt spid="179"/>
                                        </p:tgtEl>
                                        <p:attrNameLst>
                                          <p:attrName>ppt_h</p:attrName>
                                        </p:attrNameLst>
                                      </p:cBhvr>
                                      <p:tavLst>
                                        <p:tav tm="0">
                                          <p:val>
                                            <p:strVal val="#ppt_h"/>
                                          </p:val>
                                        </p:tav>
                                        <p:tav tm="100000">
                                          <p:val>
                                            <p:strVal val="#ppt_h"/>
                                          </p:val>
                                        </p:tav>
                                      </p:tavLst>
                                    </p:anim>
                                    <p:animEffect transition="in" filter="fade">
                                      <p:cBhvr>
                                        <p:cTn id="200" dur="10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P spid="181" grpId="1" animBg="1"/>
      <p:bldP spid="2" grpId="0" animBg="1"/>
      <p:bldP spid="2" grpId="1" animBg="1"/>
      <p:bldP spid="224" grpId="0" animBg="1"/>
      <p:bldP spid="224" grpId="1" animBg="1"/>
      <p:bldP spid="17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F545E61-30C7-134D-89F3-A80E1CC4418F}" type="slidenum">
              <a:rPr lang="en-GB"/>
              <a:pPr eaLnBrk="1" hangingPunct="1"/>
              <a:t>33</a:t>
            </a:fld>
            <a:endParaRPr lang="en-GB"/>
          </a:p>
        </p:txBody>
      </p:sp>
      <p:sp>
        <p:nvSpPr>
          <p:cNvPr id="1581058" name="Rectangle 2"/>
          <p:cNvSpPr>
            <a:spLocks noGrp="1" noChangeArrowheads="1"/>
          </p:cNvSpPr>
          <p:nvPr>
            <p:ph type="title"/>
          </p:nvPr>
        </p:nvSpPr>
        <p:spPr>
          <a:xfrm>
            <a:off x="2124075" y="2327275"/>
            <a:ext cx="5832475" cy="965200"/>
          </a:xfrm>
        </p:spPr>
        <p:txBody>
          <a:bodyPr/>
          <a:lstStyle/>
          <a:p>
            <a:pPr eaLnBrk="1" hangingPunct="1"/>
            <a:r>
              <a:rPr lang="fr-FR" sz="12900">
                <a:solidFill>
                  <a:schemeClr val="tx2"/>
                </a:solidFill>
                <a:latin typeface="Arial" charset="0"/>
              </a:rPr>
              <a:t>1,9%</a:t>
            </a:r>
          </a:p>
        </p:txBody>
      </p:sp>
      <p:sp>
        <p:nvSpPr>
          <p:cNvPr id="38916" name="Freeform 9"/>
          <p:cNvSpPr>
            <a:spLocks noChangeAspect="1"/>
          </p:cNvSpPr>
          <p:nvPr/>
        </p:nvSpPr>
        <p:spPr bwMode="auto">
          <a:xfrm rot="5400000" flipV="1">
            <a:off x="1735138" y="3795713"/>
            <a:ext cx="555625" cy="498475"/>
          </a:xfrm>
          <a:custGeom>
            <a:avLst/>
            <a:gdLst>
              <a:gd name="T0" fmla="*/ 0 w 672"/>
              <a:gd name="T1" fmla="*/ 2147483647 h 691"/>
              <a:gd name="T2" fmla="*/ 2147483647 w 672"/>
              <a:gd name="T3" fmla="*/ 0 h 691"/>
              <a:gd name="T4" fmla="*/ 2147483647 w 672"/>
              <a:gd name="T5" fmla="*/ 0 h 691"/>
              <a:gd name="T6" fmla="*/ 2147483647 w 672"/>
              <a:gd name="T7" fmla="*/ 2147483647 h 691"/>
              <a:gd name="T8" fmla="*/ 2147483647 w 672"/>
              <a:gd name="T9" fmla="*/ 2147483647 h 691"/>
              <a:gd name="T10" fmla="*/ 2147483647 w 672"/>
              <a:gd name="T11" fmla="*/ 2147483647 h 691"/>
              <a:gd name="T12" fmla="*/ 0 w 672"/>
              <a:gd name="T13" fmla="*/ 2147483647 h 691"/>
              <a:gd name="T14" fmla="*/ 0 60000 65536"/>
              <a:gd name="T15" fmla="*/ 0 60000 65536"/>
              <a:gd name="T16" fmla="*/ 0 60000 65536"/>
              <a:gd name="T17" fmla="*/ 0 60000 65536"/>
              <a:gd name="T18" fmla="*/ 0 60000 65536"/>
              <a:gd name="T19" fmla="*/ 0 60000 65536"/>
              <a:gd name="T20" fmla="*/ 0 60000 65536"/>
              <a:gd name="T21" fmla="*/ 0 w 672"/>
              <a:gd name="T22" fmla="*/ 0 h 691"/>
              <a:gd name="T23" fmla="*/ 672 w 672"/>
              <a:gd name="T24" fmla="*/ 691 h 6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2" h="691">
                <a:moveTo>
                  <a:pt x="0" y="145"/>
                </a:moveTo>
                <a:lnTo>
                  <a:pt x="136" y="0"/>
                </a:lnTo>
                <a:lnTo>
                  <a:pt x="672" y="0"/>
                </a:lnTo>
                <a:lnTo>
                  <a:pt x="672" y="551"/>
                </a:lnTo>
                <a:lnTo>
                  <a:pt x="528" y="691"/>
                </a:lnTo>
                <a:lnTo>
                  <a:pt x="528" y="145"/>
                </a:lnTo>
                <a:lnTo>
                  <a:pt x="0" y="145"/>
                </a:lnTo>
                <a:close/>
              </a:path>
            </a:pathLst>
          </a:custGeom>
          <a:solidFill>
            <a:srgbClr val="92D400"/>
          </a:solidFill>
          <a:ln>
            <a:noFill/>
          </a:ln>
          <a:extLst>
            <a:ext uri="{91240B29-F687-4f45-9708-019B960494DF}">
              <a14:hiddenLine xmlns:a14="http://schemas.microsoft.com/office/drawing/2010/main" w="3175">
                <a:solidFill>
                  <a:srgbClr val="000000"/>
                </a:solidFill>
                <a:round/>
                <a:headEnd/>
                <a:tailEnd/>
              </a14:hiddenLine>
            </a:ext>
          </a:extLst>
        </p:spPr>
        <p:txBody>
          <a:bodyPr rot="10800000" lIns="91376" tIns="45688" rIns="91376" bIns="45688"/>
          <a:lstStyle/>
          <a:p>
            <a:endParaRPr lang="en-US"/>
          </a:p>
        </p:txBody>
      </p:sp>
      <p:sp>
        <p:nvSpPr>
          <p:cNvPr id="38917" name="Freeform 7"/>
          <p:cNvSpPr>
            <a:spLocks noChangeAspect="1"/>
          </p:cNvSpPr>
          <p:nvPr/>
        </p:nvSpPr>
        <p:spPr bwMode="auto">
          <a:xfrm>
            <a:off x="6227763" y="2205038"/>
            <a:ext cx="517525" cy="576262"/>
          </a:xfrm>
          <a:custGeom>
            <a:avLst/>
            <a:gdLst>
              <a:gd name="T0" fmla="*/ 0 w 672"/>
              <a:gd name="T1" fmla="*/ 2147483647 h 691"/>
              <a:gd name="T2" fmla="*/ 2147483647 w 672"/>
              <a:gd name="T3" fmla="*/ 0 h 691"/>
              <a:gd name="T4" fmla="*/ 2147483647 w 672"/>
              <a:gd name="T5" fmla="*/ 0 h 691"/>
              <a:gd name="T6" fmla="*/ 2147483647 w 672"/>
              <a:gd name="T7" fmla="*/ 2147483647 h 691"/>
              <a:gd name="T8" fmla="*/ 2147483647 w 672"/>
              <a:gd name="T9" fmla="*/ 2147483647 h 691"/>
              <a:gd name="T10" fmla="*/ 2147483647 w 672"/>
              <a:gd name="T11" fmla="*/ 2147483647 h 691"/>
              <a:gd name="T12" fmla="*/ 0 w 672"/>
              <a:gd name="T13" fmla="*/ 2147483647 h 691"/>
              <a:gd name="T14" fmla="*/ 0 60000 65536"/>
              <a:gd name="T15" fmla="*/ 0 60000 65536"/>
              <a:gd name="T16" fmla="*/ 0 60000 65536"/>
              <a:gd name="T17" fmla="*/ 0 60000 65536"/>
              <a:gd name="T18" fmla="*/ 0 60000 65536"/>
              <a:gd name="T19" fmla="*/ 0 60000 65536"/>
              <a:gd name="T20" fmla="*/ 0 60000 65536"/>
              <a:gd name="T21" fmla="*/ 0 w 672"/>
              <a:gd name="T22" fmla="*/ 0 h 691"/>
              <a:gd name="T23" fmla="*/ 672 w 672"/>
              <a:gd name="T24" fmla="*/ 691 h 6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2" h="691">
                <a:moveTo>
                  <a:pt x="0" y="145"/>
                </a:moveTo>
                <a:lnTo>
                  <a:pt x="136" y="0"/>
                </a:lnTo>
                <a:lnTo>
                  <a:pt x="672" y="0"/>
                </a:lnTo>
                <a:lnTo>
                  <a:pt x="672" y="551"/>
                </a:lnTo>
                <a:lnTo>
                  <a:pt x="528" y="691"/>
                </a:lnTo>
                <a:lnTo>
                  <a:pt x="528" y="145"/>
                </a:lnTo>
                <a:lnTo>
                  <a:pt x="0" y="145"/>
                </a:lnTo>
                <a:close/>
              </a:path>
            </a:pathLst>
          </a:custGeom>
          <a:solidFill>
            <a:srgbClr val="92D400"/>
          </a:solidFill>
          <a:ln>
            <a:noFill/>
          </a:ln>
          <a:extLst>
            <a:ext uri="{91240B29-F687-4f45-9708-019B960494DF}">
              <a14:hiddenLine xmlns:a14="http://schemas.microsoft.com/office/drawing/2010/main" w="3175">
                <a:solidFill>
                  <a:srgbClr val="000000"/>
                </a:solidFill>
                <a:round/>
                <a:headEnd/>
                <a:tailEnd/>
              </a14:hiddenLine>
            </a:ext>
          </a:extLst>
        </p:spPr>
        <p:txBody>
          <a:bodyPr lIns="91376" tIns="45688" rIns="91376" bIns="45688"/>
          <a:lstStyle/>
          <a:p>
            <a:endParaRPr lang="en-US"/>
          </a:p>
        </p:txBody>
      </p:sp>
      <p:sp>
        <p:nvSpPr>
          <p:cNvPr id="38918" name="Text Box 5"/>
          <p:cNvSpPr txBox="1">
            <a:spLocks noChangeArrowheads="1"/>
          </p:cNvSpPr>
          <p:nvPr/>
        </p:nvSpPr>
        <p:spPr bwMode="auto">
          <a:xfrm>
            <a:off x="2268538" y="4970463"/>
            <a:ext cx="6407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fr-FR" sz="2400">
                <a:solidFill>
                  <a:srgbClr val="FFFFFF"/>
                </a:solidFill>
              </a:rPr>
              <a:t>PDM SUR LA P13 2011</a:t>
            </a:r>
          </a:p>
        </p:txBody>
      </p:sp>
      <p:sp>
        <p:nvSpPr>
          <p:cNvPr id="38919" name="Title 1"/>
          <p:cNvSpPr>
            <a:spLocks/>
          </p:cNvSpPr>
          <p:nvPr/>
        </p:nvSpPr>
        <p:spPr bwMode="auto">
          <a:xfrm>
            <a:off x="754063" y="549275"/>
            <a:ext cx="83899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fr-FR" sz="2000">
                <a:solidFill>
                  <a:srgbClr val="FFFFFF"/>
                </a:solidFill>
              </a:rPr>
              <a:t>LE  RECRUTEMENT DE NOUVEAUX  ADEPTES BOOSTE  </a:t>
            </a:r>
          </a:p>
          <a:p>
            <a:endParaRPr lang="fr-FR" sz="2000">
              <a:solidFill>
                <a:srgbClr val="FFFFFF"/>
              </a:solidFill>
            </a:endParaRPr>
          </a:p>
          <a:p>
            <a:r>
              <a:rPr lang="fr-FR" sz="2000">
                <a:solidFill>
                  <a:srgbClr val="C7FF4C"/>
                </a:solidFill>
              </a:rPr>
              <a:t>LA PDM DU</a:t>
            </a:r>
          </a:p>
          <a:p>
            <a:r>
              <a:rPr lang="fr-FR" sz="2000">
                <a:solidFill>
                  <a:srgbClr val="C7FF4C"/>
                </a:solidFill>
              </a:rPr>
              <a:t> </a:t>
            </a:r>
          </a:p>
          <a:p>
            <a:r>
              <a:rPr lang="fr-FR" sz="2000">
                <a:solidFill>
                  <a:srgbClr val="C7FF4C"/>
                </a:solidFill>
              </a:rPr>
              <a:t>DRIVE</a:t>
            </a:r>
            <a:endParaRPr lang="en-GB" sz="2000">
              <a:solidFill>
                <a:srgbClr val="C7FF4C"/>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581058"/>
                                        </p:tgtEl>
                                        <p:attrNameLst>
                                          <p:attrName>style.visibility</p:attrName>
                                        </p:attrNameLst>
                                      </p:cBhvr>
                                      <p:to>
                                        <p:strVal val="visible"/>
                                      </p:to>
                                    </p:set>
                                    <p:animEffect transition="in" filter="fade">
                                      <p:cBhvr>
                                        <p:cTn id="7" dur="385" decel="100000"/>
                                        <p:tgtEl>
                                          <p:spTgt spid="1581058"/>
                                        </p:tgtEl>
                                      </p:cBhvr>
                                    </p:animEffect>
                                    <p:animScale>
                                      <p:cBhvr>
                                        <p:cTn id="8" dur="385" decel="100000"/>
                                        <p:tgtEl>
                                          <p:spTgt spid="1581058"/>
                                        </p:tgtEl>
                                      </p:cBhvr>
                                      <p:from x="10000" y="10000"/>
                                      <p:to x="200000" y="450000"/>
                                    </p:animScale>
                                    <p:animScale>
                                      <p:cBhvr>
                                        <p:cTn id="9" dur="615" accel="100000" fill="hold">
                                          <p:stCondLst>
                                            <p:cond delay="385"/>
                                          </p:stCondLst>
                                        </p:cTn>
                                        <p:tgtEl>
                                          <p:spTgt spid="1581058"/>
                                        </p:tgtEl>
                                      </p:cBhvr>
                                      <p:from x="200000" y="450000"/>
                                      <p:to x="100000" y="100000"/>
                                    </p:animScale>
                                    <p:set>
                                      <p:cBhvr>
                                        <p:cTn id="10" dur="385" fill="hold"/>
                                        <p:tgtEl>
                                          <p:spTgt spid="1581058"/>
                                        </p:tgtEl>
                                        <p:attrNameLst>
                                          <p:attrName>ppt_x</p:attrName>
                                        </p:attrNameLst>
                                      </p:cBhvr>
                                      <p:to>
                                        <p:strVal val="(0.5)"/>
                                      </p:to>
                                    </p:set>
                                    <p:anim from="(0.5)" to="(#ppt_x)" calcmode="lin" valueType="num">
                                      <p:cBhvr>
                                        <p:cTn id="11" dur="615" accel="100000" fill="hold">
                                          <p:stCondLst>
                                            <p:cond delay="385"/>
                                          </p:stCondLst>
                                        </p:cTn>
                                        <p:tgtEl>
                                          <p:spTgt spid="1581058"/>
                                        </p:tgtEl>
                                        <p:attrNameLst>
                                          <p:attrName>ppt_x</p:attrName>
                                        </p:attrNameLst>
                                      </p:cBhvr>
                                    </p:anim>
                                    <p:set>
                                      <p:cBhvr>
                                        <p:cTn id="12" dur="385" fill="hold"/>
                                        <p:tgtEl>
                                          <p:spTgt spid="1581058"/>
                                        </p:tgtEl>
                                        <p:attrNameLst>
                                          <p:attrName>ppt_y</p:attrName>
                                        </p:attrNameLst>
                                      </p:cBhvr>
                                      <p:to>
                                        <p:strVal val="(#ppt_y+0.4)"/>
                                      </p:to>
                                    </p:set>
                                    <p:anim from="(#ppt_y+0.4)" to="(#ppt_y)" calcmode="lin" valueType="num">
                                      <p:cBhvr>
                                        <p:cTn id="13" dur="615" accel="100000" fill="hold">
                                          <p:stCondLst>
                                            <p:cond delay="385"/>
                                          </p:stCondLst>
                                        </p:cTn>
                                        <p:tgtEl>
                                          <p:spTgt spid="158105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105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Graphique 17"/>
          <p:cNvGraphicFramePr>
            <a:graphicFrameLocks noGrp="1"/>
          </p:cNvGraphicFramePr>
          <p:nvPr/>
        </p:nvGraphicFramePr>
        <p:xfrm>
          <a:off x="-1727200" y="792163"/>
          <a:ext cx="10160000" cy="3756025"/>
        </p:xfrm>
        <a:graphic>
          <a:graphicData uri="http://schemas.openxmlformats.org/presentationml/2006/ole">
            <mc:AlternateContent xmlns:mc="http://schemas.openxmlformats.org/markup-compatibility/2006">
              <mc:Choice xmlns:v="urn:schemas-microsoft-com:vml" Requires="v">
                <p:oleObj spid="_x0000_s9272" r:id="rId4" imgW="10156816" imgH="3755461" progId="Excel.Chart.8">
                  <p:embed/>
                </p:oleObj>
              </mc:Choice>
              <mc:Fallback>
                <p:oleObj r:id="rId4" imgW="10156816" imgH="3755461" progId="Excel.Chart.8">
                  <p:embed/>
                  <p:pic>
                    <p:nvPicPr>
                      <p:cNvPr id="0" name="Graphique 17"/>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7200" y="792163"/>
                        <a:ext cx="10160000"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19" name="titre"/>
          <p:cNvSpPr>
            <a:spLocks noGrp="1" noChangeArrowheads="1"/>
          </p:cNvSpPr>
          <p:nvPr>
            <p:ph type="title"/>
          </p:nvPr>
        </p:nvSpPr>
        <p:spPr>
          <a:xfrm>
            <a:off x="71438" y="0"/>
            <a:ext cx="8169275" cy="842963"/>
          </a:xfrm>
        </p:spPr>
        <p:txBody>
          <a:bodyPr anchor="b"/>
          <a:lstStyle/>
          <a:p>
            <a:r>
              <a:rPr lang="fr-FR" sz="2400" b="1">
                <a:latin typeface="Arial" charset="0"/>
              </a:rPr>
              <a:t>Un CA PGC en 2011 </a:t>
            </a:r>
            <a:r>
              <a:rPr lang="fr-FR" sz="1600" b="1">
                <a:latin typeface="Arial" charset="0"/>
              </a:rPr>
              <a:t>(HM+SM)</a:t>
            </a:r>
            <a:r>
              <a:rPr lang="fr-FR" sz="2400" b="1">
                <a:latin typeface="Arial" charset="0"/>
              </a:rPr>
              <a:t> qui est en ligne avec l</a:t>
            </a:r>
            <a:r>
              <a:rPr lang="ja-JP" altLang="fr-FR" sz="2400" b="1">
                <a:latin typeface="Arial" charset="0"/>
              </a:rPr>
              <a:t>’</a:t>
            </a:r>
            <a:r>
              <a:rPr lang="fr-FR" sz="2400" b="1">
                <a:latin typeface="Arial" charset="0"/>
              </a:rPr>
              <a:t>historique </a:t>
            </a:r>
          </a:p>
        </p:txBody>
      </p:sp>
      <p:graphicFrame>
        <p:nvGraphicFramePr>
          <p:cNvPr id="103507" name="Group 83"/>
          <p:cNvGraphicFramePr>
            <a:graphicFrameLocks noGrp="1"/>
          </p:cNvGraphicFramePr>
          <p:nvPr>
            <p:ph idx="1"/>
          </p:nvPr>
        </p:nvGraphicFramePr>
        <p:xfrm>
          <a:off x="68263" y="3886200"/>
          <a:ext cx="8072435" cy="717550"/>
        </p:xfrm>
        <a:graphic>
          <a:graphicData uri="http://schemas.openxmlformats.org/drawingml/2006/table">
            <a:tbl>
              <a:tblPr/>
              <a:tblGrid>
                <a:gridCol w="706005"/>
                <a:gridCol w="707337"/>
                <a:gridCol w="655386"/>
                <a:gridCol w="655386"/>
                <a:gridCol w="643397"/>
                <a:gridCol w="643397"/>
                <a:gridCol w="643397"/>
                <a:gridCol w="694016"/>
                <a:gridCol w="655386"/>
                <a:gridCol w="656718"/>
                <a:gridCol w="706005"/>
                <a:gridCol w="706005"/>
              </a:tblGrid>
              <a:tr h="360362">
                <a:tc>
                  <a:txBody>
                    <a:bodyPr/>
                    <a:lstStyle/>
                    <a:p>
                      <a:pPr marL="0" marR="0" lvl="0" indent="0" algn="ctr" defTabSz="914400" rtl="0" eaLnBrk="1" fontAlgn="base" latinLnBrk="0" hangingPunct="1">
                        <a:lnSpc>
                          <a:spcPct val="100000"/>
                        </a:lnSpc>
                        <a:spcBef>
                          <a:spcPct val="20000"/>
                        </a:spcBef>
                        <a:spcAft>
                          <a:spcPct val="0"/>
                        </a:spcAft>
                        <a:buClr>
                          <a:srgbClr val="B71234"/>
                        </a:buClr>
                        <a:buSzTx/>
                        <a:buFont typeface="Arial" pitchFamily="34" charset="0"/>
                        <a:buNone/>
                        <a:tabLst/>
                      </a:pPr>
                      <a:r>
                        <a:rPr kumimoji="0" lang="fr-FR" sz="1400" b="1" i="0" u="none" strike="noStrike" cap="none" normalizeH="0" baseline="0" dirty="0" smtClean="0">
                          <a:ln>
                            <a:noFill/>
                          </a:ln>
                          <a:solidFill>
                            <a:schemeClr val="tx1"/>
                          </a:solidFill>
                          <a:effectLst/>
                          <a:latin typeface="Arial" pitchFamily="34" charset="0"/>
                          <a:cs typeface="Arial" pitchFamily="34" charset="0"/>
                        </a:rPr>
                        <a:t>2000</a:t>
                      </a:r>
                    </a:p>
                  </a:txBody>
                  <a:tcPr marL="91436" marR="914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71234"/>
                        </a:buClr>
                        <a:buSzTx/>
                        <a:buFont typeface="Arial" pitchFamily="34" charset="0"/>
                        <a:buNone/>
                        <a:tabLst/>
                      </a:pPr>
                      <a:r>
                        <a:rPr kumimoji="0" lang="fr-FR" sz="1400" b="1" i="0" u="none" strike="noStrike" cap="none" normalizeH="0" baseline="0" dirty="0" smtClean="0">
                          <a:ln>
                            <a:noFill/>
                          </a:ln>
                          <a:solidFill>
                            <a:schemeClr val="tx1"/>
                          </a:solidFill>
                          <a:effectLst/>
                          <a:latin typeface="Arial" pitchFamily="34" charset="0"/>
                          <a:cs typeface="Arial" pitchFamily="34" charset="0"/>
                        </a:rPr>
                        <a:t>2001</a:t>
                      </a: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71234"/>
                        </a:buClr>
                        <a:buSzTx/>
                        <a:buFont typeface="Arial" pitchFamily="34" charset="0"/>
                        <a:buNone/>
                        <a:tabLst/>
                      </a:pPr>
                      <a:r>
                        <a:rPr kumimoji="0" lang="fr-FR" sz="1400" b="1" i="0" u="none" strike="noStrike" cap="none" normalizeH="0" baseline="0" dirty="0" smtClean="0">
                          <a:ln>
                            <a:noFill/>
                          </a:ln>
                          <a:solidFill>
                            <a:schemeClr val="tx1"/>
                          </a:solidFill>
                          <a:effectLst/>
                          <a:latin typeface="Arial" pitchFamily="34" charset="0"/>
                          <a:cs typeface="Arial" pitchFamily="34" charset="0"/>
                        </a:rPr>
                        <a:t>2002</a:t>
                      </a: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71234"/>
                        </a:buClr>
                        <a:buSzTx/>
                        <a:buFont typeface="Arial" pitchFamily="34" charset="0"/>
                        <a:buNone/>
                        <a:tabLst/>
                      </a:pPr>
                      <a:r>
                        <a:rPr kumimoji="0" lang="fr-FR" sz="1400" b="1" i="0" u="none" strike="noStrike" cap="none" normalizeH="0" baseline="0" dirty="0" smtClean="0">
                          <a:ln>
                            <a:noFill/>
                          </a:ln>
                          <a:solidFill>
                            <a:schemeClr val="tx1"/>
                          </a:solidFill>
                          <a:effectLst/>
                          <a:latin typeface="Arial" pitchFamily="34" charset="0"/>
                          <a:cs typeface="Arial" pitchFamily="34" charset="0"/>
                        </a:rPr>
                        <a:t>2003</a:t>
                      </a: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71234"/>
                        </a:buClr>
                        <a:buSzTx/>
                        <a:buFont typeface="Arial" pitchFamily="34" charset="0"/>
                        <a:buNone/>
                        <a:tabLst/>
                      </a:pPr>
                      <a:r>
                        <a:rPr kumimoji="0" lang="fr-FR" sz="1400" b="1" i="0" u="none" strike="noStrike" cap="none" normalizeH="0" baseline="0" dirty="0" smtClean="0">
                          <a:ln>
                            <a:noFill/>
                          </a:ln>
                          <a:solidFill>
                            <a:schemeClr val="tx2"/>
                          </a:solidFill>
                          <a:effectLst/>
                          <a:latin typeface="Arial" pitchFamily="34" charset="0"/>
                          <a:cs typeface="Arial" pitchFamily="34" charset="0"/>
                        </a:rPr>
                        <a:t>2004</a:t>
                      </a: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71234"/>
                        </a:buClr>
                        <a:buSzTx/>
                        <a:buFont typeface="Arial" pitchFamily="34" charset="0"/>
                        <a:buNone/>
                        <a:tabLst/>
                      </a:pPr>
                      <a:r>
                        <a:rPr kumimoji="0" lang="fr-FR" sz="1400" b="1" i="0" u="none" strike="noStrike" cap="none" normalizeH="0" baseline="0" dirty="0" smtClean="0">
                          <a:ln>
                            <a:noFill/>
                          </a:ln>
                          <a:solidFill>
                            <a:schemeClr val="tx2"/>
                          </a:solidFill>
                          <a:effectLst/>
                          <a:latin typeface="Arial" pitchFamily="34" charset="0"/>
                          <a:cs typeface="Arial" pitchFamily="34" charset="0"/>
                        </a:rPr>
                        <a:t>2005</a:t>
                      </a: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71234"/>
                        </a:buClr>
                        <a:buSzTx/>
                        <a:buFont typeface="Arial" pitchFamily="34" charset="0"/>
                        <a:buNone/>
                        <a:tabLst/>
                      </a:pPr>
                      <a:r>
                        <a:rPr kumimoji="0" lang="fr-FR" sz="1400" b="1" i="0" u="none" strike="noStrike" cap="none" normalizeH="0" baseline="0" dirty="0" smtClean="0">
                          <a:ln>
                            <a:noFill/>
                          </a:ln>
                          <a:solidFill>
                            <a:schemeClr val="tx1"/>
                          </a:solidFill>
                          <a:effectLst/>
                          <a:latin typeface="Arial" pitchFamily="34" charset="0"/>
                          <a:cs typeface="Arial" pitchFamily="34" charset="0"/>
                        </a:rPr>
                        <a:t>2006</a:t>
                      </a: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71234"/>
                        </a:buClr>
                        <a:buSzTx/>
                        <a:buFont typeface="Arial" pitchFamily="34" charset="0"/>
                        <a:buNone/>
                        <a:tabLst/>
                      </a:pPr>
                      <a:r>
                        <a:rPr kumimoji="0" lang="fr-FR" sz="1400" b="1" i="0" u="none" strike="noStrike" cap="none" normalizeH="0" baseline="0" dirty="0" smtClean="0">
                          <a:ln>
                            <a:noFill/>
                          </a:ln>
                          <a:solidFill>
                            <a:schemeClr val="tx1"/>
                          </a:solidFill>
                          <a:effectLst/>
                          <a:latin typeface="Arial" pitchFamily="34" charset="0"/>
                          <a:cs typeface="Arial" pitchFamily="34" charset="0"/>
                        </a:rPr>
                        <a:t>2007</a:t>
                      </a: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71234"/>
                        </a:buClr>
                        <a:buSzTx/>
                        <a:buFont typeface="Arial" pitchFamily="34" charset="0"/>
                        <a:buNone/>
                        <a:tabLst/>
                      </a:pPr>
                      <a:r>
                        <a:rPr kumimoji="0" lang="fr-FR" sz="1400" b="1" i="0" u="none" strike="noStrike" cap="none" normalizeH="0" baseline="0" dirty="0" smtClean="0">
                          <a:ln>
                            <a:noFill/>
                          </a:ln>
                          <a:solidFill>
                            <a:schemeClr val="tx1"/>
                          </a:solidFill>
                          <a:effectLst/>
                          <a:latin typeface="Arial" pitchFamily="34" charset="0"/>
                          <a:cs typeface="Arial" pitchFamily="34" charset="0"/>
                        </a:rPr>
                        <a:t>2008</a:t>
                      </a: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71234"/>
                        </a:buClr>
                        <a:buSzTx/>
                        <a:buFont typeface="Arial" pitchFamily="34" charset="0"/>
                        <a:buNone/>
                        <a:tabLst/>
                      </a:pPr>
                      <a:r>
                        <a:rPr kumimoji="0" lang="fr-FR" sz="1400" b="1" i="0" u="none" strike="noStrike" cap="none" normalizeH="0" baseline="0" dirty="0" smtClean="0">
                          <a:ln>
                            <a:noFill/>
                          </a:ln>
                          <a:solidFill>
                            <a:schemeClr val="tx1"/>
                          </a:solidFill>
                          <a:effectLst/>
                          <a:latin typeface="Arial" pitchFamily="34" charset="0"/>
                          <a:cs typeface="Arial" pitchFamily="34" charset="0"/>
                        </a:rPr>
                        <a:t>2009</a:t>
                      </a: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71234"/>
                        </a:buClr>
                        <a:buSzTx/>
                        <a:buFont typeface="Arial" pitchFamily="34" charset="0"/>
                        <a:buNone/>
                        <a:tabLst/>
                      </a:pPr>
                      <a:r>
                        <a:rPr kumimoji="0" lang="fr-FR" sz="1400" b="1" i="0" u="none" strike="noStrike" cap="none" normalizeH="0" baseline="0" dirty="0" smtClean="0">
                          <a:ln>
                            <a:noFill/>
                          </a:ln>
                          <a:solidFill>
                            <a:schemeClr val="tx1"/>
                          </a:solidFill>
                          <a:effectLst/>
                          <a:latin typeface="Arial" pitchFamily="34" charset="0"/>
                          <a:cs typeface="Arial" pitchFamily="34" charset="0"/>
                        </a:rPr>
                        <a:t>2010</a:t>
                      </a: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71234"/>
                        </a:buClr>
                        <a:buSzTx/>
                        <a:buFont typeface="Arial" pitchFamily="34" charset="0"/>
                        <a:buNone/>
                        <a:tabLst/>
                      </a:pPr>
                      <a:r>
                        <a:rPr kumimoji="0" lang="fr-FR" sz="1400" b="1" i="0" u="none" strike="noStrike" cap="none" normalizeH="0" baseline="0" dirty="0" smtClean="0">
                          <a:ln>
                            <a:noFill/>
                          </a:ln>
                          <a:solidFill>
                            <a:schemeClr val="tx1"/>
                          </a:solidFill>
                          <a:effectLst/>
                          <a:latin typeface="Arial" pitchFamily="34" charset="0"/>
                          <a:cs typeface="Arial" pitchFamily="34" charset="0"/>
                        </a:rPr>
                        <a:t>2011 </a:t>
                      </a: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188">
                <a:tc>
                  <a:txBody>
                    <a:bodyPr/>
                    <a:lstStyle/>
                    <a:p>
                      <a:pPr marL="0" marR="0" lvl="0" indent="0" algn="ctr" defTabSz="914400" rtl="0" eaLnBrk="1" fontAlgn="base" latinLnBrk="0" hangingPunct="1">
                        <a:lnSpc>
                          <a:spcPct val="100000"/>
                        </a:lnSpc>
                        <a:spcBef>
                          <a:spcPct val="20000"/>
                        </a:spcBef>
                        <a:spcAft>
                          <a:spcPct val="0"/>
                        </a:spcAft>
                        <a:buClr>
                          <a:srgbClr val="B71234"/>
                        </a:buClr>
                        <a:buSzTx/>
                        <a:buFont typeface="Arial" pitchFamily="34" charset="0"/>
                        <a:buNone/>
                        <a:tabLst/>
                      </a:pPr>
                      <a:r>
                        <a:rPr kumimoji="0" lang="fr-FR" sz="1400" b="1" i="0" u="none" strike="noStrike" cap="none" normalizeH="0" baseline="0" dirty="0" smtClean="0">
                          <a:ln>
                            <a:noFill/>
                          </a:ln>
                          <a:solidFill>
                            <a:schemeClr val="tx1"/>
                          </a:solidFill>
                          <a:effectLst/>
                          <a:latin typeface="Arial" pitchFamily="34" charset="0"/>
                          <a:cs typeface="Arial" pitchFamily="34" charset="0"/>
                        </a:rPr>
                        <a:t>+4,1</a:t>
                      </a:r>
                    </a:p>
                  </a:txBody>
                  <a:tcPr marL="91436" marR="914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71234"/>
                        </a:buClr>
                        <a:buSzTx/>
                        <a:buFont typeface="Arial" pitchFamily="34" charset="0"/>
                        <a:buNone/>
                        <a:tabLst/>
                      </a:pPr>
                      <a:r>
                        <a:rPr kumimoji="0" lang="fr-FR" sz="1400" b="1" i="0" u="none" strike="noStrike" cap="none" normalizeH="0" baseline="0" dirty="0" smtClean="0">
                          <a:ln>
                            <a:noFill/>
                          </a:ln>
                          <a:solidFill>
                            <a:schemeClr val="tx1"/>
                          </a:solidFill>
                          <a:effectLst/>
                          <a:latin typeface="Arial" pitchFamily="34" charset="0"/>
                          <a:cs typeface="Arial" pitchFamily="34" charset="0"/>
                        </a:rPr>
                        <a:t>+4,5</a:t>
                      </a: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71234"/>
                        </a:buClr>
                        <a:buSzTx/>
                        <a:buFont typeface="Arial" pitchFamily="34" charset="0"/>
                        <a:buNone/>
                        <a:tabLst/>
                      </a:pPr>
                      <a:r>
                        <a:rPr kumimoji="0" lang="fr-FR" sz="1400" b="1" i="0" u="none" strike="noStrike" cap="none" normalizeH="0" baseline="0" dirty="0" smtClean="0">
                          <a:ln>
                            <a:noFill/>
                          </a:ln>
                          <a:solidFill>
                            <a:schemeClr val="tx1"/>
                          </a:solidFill>
                          <a:effectLst/>
                          <a:latin typeface="Arial" pitchFamily="34" charset="0"/>
                          <a:cs typeface="Arial" pitchFamily="34" charset="0"/>
                        </a:rPr>
                        <a:t>+3,2</a:t>
                      </a: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71234"/>
                        </a:buClr>
                        <a:buSzTx/>
                        <a:buFont typeface="Arial" pitchFamily="34" charset="0"/>
                        <a:buNone/>
                        <a:tabLst/>
                      </a:pPr>
                      <a:r>
                        <a:rPr kumimoji="0" lang="fr-FR" sz="1400" b="1" i="0" u="none" strike="noStrike" cap="none" normalizeH="0" baseline="0" dirty="0" smtClean="0">
                          <a:ln>
                            <a:noFill/>
                          </a:ln>
                          <a:solidFill>
                            <a:schemeClr val="tx1"/>
                          </a:solidFill>
                          <a:effectLst/>
                          <a:latin typeface="Arial" pitchFamily="34" charset="0"/>
                          <a:cs typeface="Arial" pitchFamily="34" charset="0"/>
                        </a:rPr>
                        <a:t>+2,8</a:t>
                      </a: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71234"/>
                        </a:buClr>
                        <a:buSzTx/>
                        <a:buFont typeface="Arial" pitchFamily="34" charset="0"/>
                        <a:buNone/>
                        <a:tabLst/>
                      </a:pPr>
                      <a:r>
                        <a:rPr kumimoji="0" lang="fr-FR" sz="1400" b="1" i="0" u="none" strike="noStrike" cap="none" normalizeH="0" baseline="0" dirty="0" smtClean="0">
                          <a:ln>
                            <a:noFill/>
                          </a:ln>
                          <a:solidFill>
                            <a:schemeClr val="tx2"/>
                          </a:solidFill>
                          <a:effectLst/>
                          <a:latin typeface="Arial" pitchFamily="34" charset="0"/>
                          <a:cs typeface="Arial" pitchFamily="34" charset="0"/>
                        </a:rPr>
                        <a:t>-1,8</a:t>
                      </a: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71234"/>
                        </a:buClr>
                        <a:buSzTx/>
                        <a:buFont typeface="Arial" pitchFamily="34" charset="0"/>
                        <a:buNone/>
                        <a:tabLst/>
                      </a:pPr>
                      <a:r>
                        <a:rPr kumimoji="0" lang="fr-FR" sz="1400" b="1" i="0" u="none" strike="noStrike" cap="none" normalizeH="0" baseline="0" dirty="0" smtClean="0">
                          <a:ln>
                            <a:noFill/>
                          </a:ln>
                          <a:solidFill>
                            <a:schemeClr val="tx2"/>
                          </a:solidFill>
                          <a:effectLst/>
                          <a:latin typeface="Arial" pitchFamily="34" charset="0"/>
                          <a:cs typeface="Arial" pitchFamily="34" charset="0"/>
                        </a:rPr>
                        <a:t>-0,8</a:t>
                      </a: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71234"/>
                        </a:buClr>
                        <a:buSzTx/>
                        <a:buFont typeface="Arial" pitchFamily="34" charset="0"/>
                        <a:buNone/>
                        <a:tabLst/>
                      </a:pPr>
                      <a:r>
                        <a:rPr kumimoji="0" lang="fr-FR" sz="1400" b="1" i="0" u="none" strike="noStrike" cap="none" normalizeH="0" baseline="0" dirty="0" smtClean="0">
                          <a:ln>
                            <a:noFill/>
                          </a:ln>
                          <a:solidFill>
                            <a:schemeClr val="tx1"/>
                          </a:solidFill>
                          <a:effectLst/>
                          <a:latin typeface="Arial" pitchFamily="34" charset="0"/>
                          <a:cs typeface="Arial" pitchFamily="34" charset="0"/>
                        </a:rPr>
                        <a:t>+2,2</a:t>
                      </a: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71234"/>
                        </a:buClr>
                        <a:buSzTx/>
                        <a:buFont typeface="Arial" pitchFamily="34" charset="0"/>
                        <a:buNone/>
                        <a:tabLst/>
                      </a:pPr>
                      <a:r>
                        <a:rPr kumimoji="0" lang="fr-FR" sz="1400" b="1" i="0" u="none" strike="noStrike" cap="none" normalizeH="0" baseline="0" dirty="0" smtClean="0">
                          <a:ln>
                            <a:noFill/>
                          </a:ln>
                          <a:solidFill>
                            <a:schemeClr val="tx1"/>
                          </a:solidFill>
                          <a:effectLst/>
                          <a:latin typeface="Arial" pitchFamily="34" charset="0"/>
                          <a:cs typeface="Arial" pitchFamily="34" charset="0"/>
                        </a:rPr>
                        <a:t>+2,2</a:t>
                      </a: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71234"/>
                        </a:buClr>
                        <a:buSzTx/>
                        <a:buFont typeface="Arial" pitchFamily="34" charset="0"/>
                        <a:buNone/>
                        <a:tabLst/>
                      </a:pPr>
                      <a:r>
                        <a:rPr kumimoji="0" lang="fr-FR" sz="1400" b="1" i="0" u="none" strike="noStrike" cap="none" normalizeH="0" baseline="0" dirty="0" smtClean="0">
                          <a:ln>
                            <a:noFill/>
                          </a:ln>
                          <a:solidFill>
                            <a:schemeClr val="tx1"/>
                          </a:solidFill>
                          <a:effectLst/>
                          <a:latin typeface="Arial" pitchFamily="34" charset="0"/>
                          <a:cs typeface="Arial" pitchFamily="34" charset="0"/>
                        </a:rPr>
                        <a:t>+2,7</a:t>
                      </a: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71234"/>
                        </a:buClr>
                        <a:buSzTx/>
                        <a:buFont typeface="Arial" pitchFamily="34" charset="0"/>
                        <a:buNone/>
                        <a:tabLst/>
                      </a:pPr>
                      <a:r>
                        <a:rPr kumimoji="0" lang="fr-FR" sz="1400" b="1" i="0" u="none" strike="noStrike" cap="none" normalizeH="0" baseline="0" dirty="0" smtClean="0">
                          <a:ln>
                            <a:noFill/>
                          </a:ln>
                          <a:solidFill>
                            <a:schemeClr val="tx1"/>
                          </a:solidFill>
                          <a:effectLst/>
                          <a:latin typeface="Arial" pitchFamily="34" charset="0"/>
                          <a:cs typeface="Arial" pitchFamily="34" charset="0"/>
                        </a:rPr>
                        <a:t>+2,5</a:t>
                      </a: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71234"/>
                        </a:buClr>
                        <a:buSzTx/>
                        <a:buFont typeface="Arial" pitchFamily="34" charset="0"/>
                        <a:buNone/>
                        <a:tabLst/>
                      </a:pPr>
                      <a:r>
                        <a:rPr kumimoji="0" lang="fr-FR" sz="1400" b="1" i="0" u="none" strike="noStrike" cap="none" normalizeH="0" baseline="0" dirty="0" smtClean="0">
                          <a:ln>
                            <a:noFill/>
                          </a:ln>
                          <a:solidFill>
                            <a:schemeClr val="tx1"/>
                          </a:solidFill>
                          <a:effectLst/>
                          <a:latin typeface="Arial" pitchFamily="34" charset="0"/>
                          <a:cs typeface="Arial" pitchFamily="34" charset="0"/>
                        </a:rPr>
                        <a:t>+2,4</a:t>
                      </a: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71234"/>
                        </a:buClr>
                        <a:buSzTx/>
                        <a:buFont typeface="Arial" pitchFamily="34" charset="0"/>
                        <a:buNone/>
                        <a:tabLst/>
                      </a:pPr>
                      <a:r>
                        <a:rPr kumimoji="0" lang="fr-FR" sz="1400" b="1" i="0" u="none" strike="noStrike" cap="none" normalizeH="0" baseline="0" dirty="0" smtClean="0">
                          <a:ln>
                            <a:noFill/>
                          </a:ln>
                          <a:solidFill>
                            <a:schemeClr val="tx1"/>
                          </a:solidFill>
                          <a:effectLst/>
                          <a:latin typeface="Arial" pitchFamily="34" charset="0"/>
                          <a:cs typeface="Arial" pitchFamily="34" charset="0"/>
                        </a:rPr>
                        <a:t>+2,6</a:t>
                      </a: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261" name="Rectangle 53"/>
          <p:cNvSpPr>
            <a:spLocks noChangeArrowheads="1"/>
          </p:cNvSpPr>
          <p:nvPr/>
        </p:nvSpPr>
        <p:spPr bwMode="auto">
          <a:xfrm>
            <a:off x="141288" y="966788"/>
            <a:ext cx="4730750" cy="30480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28600" indent="-228600">
              <a:spcBef>
                <a:spcPct val="50000"/>
              </a:spcBef>
              <a:buClr>
                <a:srgbClr val="C00D0C"/>
              </a:buClr>
              <a:buSzPct val="75000"/>
              <a:buFont typeface="Wingdings 3" charset="0"/>
              <a:buNone/>
            </a:pPr>
            <a:r>
              <a:rPr lang="fr-FR" sz="1400" b="1">
                <a:solidFill>
                  <a:schemeClr val="bg1"/>
                </a:solidFill>
              </a:rPr>
              <a:t>CA PGC (m€)  et évolution valeur (%) en HM+SM</a:t>
            </a:r>
          </a:p>
        </p:txBody>
      </p:sp>
      <p:grpSp>
        <p:nvGrpSpPr>
          <p:cNvPr id="3" name="Groupe 3"/>
          <p:cNvGrpSpPr>
            <a:grpSpLocks/>
          </p:cNvGrpSpPr>
          <p:nvPr/>
        </p:nvGrpSpPr>
        <p:grpSpPr bwMode="auto">
          <a:xfrm>
            <a:off x="303213" y="3733800"/>
            <a:ext cx="7937500" cy="2649538"/>
            <a:chOff x="303213" y="3733800"/>
            <a:chExt cx="7937500" cy="2649537"/>
          </a:xfrm>
        </p:grpSpPr>
        <p:grpSp>
          <p:nvGrpSpPr>
            <p:cNvPr id="9263" name="Groupe 2"/>
            <p:cNvGrpSpPr>
              <a:grpSpLocks/>
            </p:cNvGrpSpPr>
            <p:nvPr/>
          </p:nvGrpSpPr>
          <p:grpSpPr bwMode="auto">
            <a:xfrm>
              <a:off x="303213" y="4876800"/>
              <a:ext cx="7635875" cy="1506537"/>
              <a:chOff x="303213" y="4876800"/>
              <a:chExt cx="7635875" cy="1506537"/>
            </a:xfrm>
          </p:grpSpPr>
          <p:sp>
            <p:nvSpPr>
              <p:cNvPr id="9265" name="Text Box 80"/>
              <p:cNvSpPr txBox="1">
                <a:spLocks noChangeArrowheads="1"/>
              </p:cNvSpPr>
              <p:nvPr/>
            </p:nvSpPr>
            <p:spPr bwMode="auto">
              <a:xfrm>
                <a:off x="303213" y="5502275"/>
                <a:ext cx="2044700" cy="457200"/>
              </a:xfrm>
              <a:prstGeom prst="rect">
                <a:avLst/>
              </a:prstGeom>
              <a:solidFill>
                <a:srgbClr val="0029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fr-FR" sz="2400" b="1">
                    <a:solidFill>
                      <a:schemeClr val="bg1"/>
                    </a:solidFill>
                  </a:rPr>
                  <a:t>CA +2,2%</a:t>
                </a:r>
              </a:p>
            </p:txBody>
          </p:sp>
          <p:sp>
            <p:nvSpPr>
              <p:cNvPr id="9266" name="Text Box 81"/>
              <p:cNvSpPr txBox="1">
                <a:spLocks noChangeArrowheads="1"/>
              </p:cNvSpPr>
              <p:nvPr/>
            </p:nvSpPr>
            <p:spPr bwMode="auto">
              <a:xfrm>
                <a:off x="2468563" y="5502275"/>
                <a:ext cx="481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fr-FR" sz="2400" b="1"/>
                  <a:t>=</a:t>
                </a:r>
              </a:p>
            </p:txBody>
          </p:sp>
          <p:sp>
            <p:nvSpPr>
              <p:cNvPr id="9267" name="Rectangle 82"/>
              <p:cNvSpPr>
                <a:spLocks noChangeArrowheads="1"/>
              </p:cNvSpPr>
              <p:nvPr/>
            </p:nvSpPr>
            <p:spPr bwMode="auto">
              <a:xfrm>
                <a:off x="303213" y="4876800"/>
                <a:ext cx="2886075" cy="39687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28600" indent="-228600">
                  <a:spcBef>
                    <a:spcPct val="50000"/>
                  </a:spcBef>
                  <a:buClr>
                    <a:srgbClr val="C00D0C"/>
                  </a:buClr>
                  <a:buSzPct val="75000"/>
                  <a:buFont typeface="Wingdings 3" charset="0"/>
                  <a:buNone/>
                </a:pPr>
                <a:r>
                  <a:rPr lang="fr-FR" sz="2000" b="1">
                    <a:solidFill>
                      <a:schemeClr val="bg1"/>
                    </a:solidFill>
                  </a:rPr>
                  <a:t>Moyenne depuis 2000</a:t>
                </a:r>
              </a:p>
            </p:txBody>
          </p:sp>
          <p:sp>
            <p:nvSpPr>
              <p:cNvPr id="9268" name="Text Box 84"/>
              <p:cNvSpPr txBox="1">
                <a:spLocks noChangeArrowheads="1"/>
              </p:cNvSpPr>
              <p:nvPr/>
            </p:nvSpPr>
            <p:spPr bwMode="auto">
              <a:xfrm>
                <a:off x="5894388" y="5502275"/>
                <a:ext cx="2044700" cy="457200"/>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fr-FR" sz="2400" b="1">
                    <a:solidFill>
                      <a:schemeClr val="bg1"/>
                    </a:solidFill>
                  </a:rPr>
                  <a:t>Vol +0,6%</a:t>
                </a:r>
              </a:p>
            </p:txBody>
          </p:sp>
          <p:sp>
            <p:nvSpPr>
              <p:cNvPr id="9269" name="Text Box 85"/>
              <p:cNvSpPr txBox="1">
                <a:spLocks noChangeArrowheads="1"/>
              </p:cNvSpPr>
              <p:nvPr/>
            </p:nvSpPr>
            <p:spPr bwMode="auto">
              <a:xfrm>
                <a:off x="5294313" y="5502275"/>
                <a:ext cx="481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fr-FR" sz="2400" b="1"/>
                  <a:t>x</a:t>
                </a:r>
              </a:p>
            </p:txBody>
          </p:sp>
          <p:sp>
            <p:nvSpPr>
              <p:cNvPr id="9270" name="Text Box 86"/>
              <p:cNvSpPr txBox="1">
                <a:spLocks noChangeArrowheads="1"/>
              </p:cNvSpPr>
              <p:nvPr/>
            </p:nvSpPr>
            <p:spPr bwMode="auto">
              <a:xfrm>
                <a:off x="3189288" y="5478462"/>
                <a:ext cx="2044700" cy="4572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fr-FR" sz="2400" b="1">
                    <a:solidFill>
                      <a:schemeClr val="bg1"/>
                    </a:solidFill>
                  </a:rPr>
                  <a:t>Prix +1,6%</a:t>
                </a:r>
              </a:p>
            </p:txBody>
          </p:sp>
          <p:sp>
            <p:nvSpPr>
              <p:cNvPr id="9271" name="Text Box 87"/>
              <p:cNvSpPr txBox="1">
                <a:spLocks noChangeArrowheads="1"/>
              </p:cNvSpPr>
              <p:nvPr/>
            </p:nvSpPr>
            <p:spPr bwMode="auto">
              <a:xfrm>
                <a:off x="3189288" y="6078537"/>
                <a:ext cx="2044700" cy="304800"/>
              </a:xfrm>
              <a:prstGeom prst="rect">
                <a:avLst/>
              </a:prstGeom>
              <a:gradFill rotWithShape="1">
                <a:gsLst>
                  <a:gs pos="0">
                    <a:srgbClr val="FF0000">
                      <a:alpha val="50000"/>
                    </a:srgbClr>
                  </a:gs>
                  <a:gs pos="100000">
                    <a:srgbClr val="76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fr-FR" sz="1400">
                    <a:solidFill>
                      <a:schemeClr val="bg1"/>
                    </a:solidFill>
                  </a:rPr>
                  <a:t>Inflation &amp; valorisation</a:t>
                </a:r>
              </a:p>
            </p:txBody>
          </p:sp>
        </p:grpSp>
        <p:sp>
          <p:nvSpPr>
            <p:cNvPr id="2" name="Ellipse 1"/>
            <p:cNvSpPr/>
            <p:nvPr/>
          </p:nvSpPr>
          <p:spPr>
            <a:xfrm>
              <a:off x="7467600" y="3733800"/>
              <a:ext cx="773113" cy="11430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p:txBody>
          <a:bodyPr/>
          <a:lstStyle/>
          <a:p>
            <a:endParaRPr lang="en-US">
              <a:latin typeface="Arial" charset="0"/>
            </a:endParaRPr>
          </a:p>
        </p:txBody>
      </p:sp>
      <p:sp>
        <p:nvSpPr>
          <p:cNvPr id="10243"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F67AC17-8D20-6145-8B38-166F3F1A5CE5}" type="slidenum">
              <a:rPr lang="fr-FR"/>
              <a:pPr eaLnBrk="1" hangingPunct="1"/>
              <a:t>5</a:t>
            </a:fld>
            <a:endParaRPr lang="fr-FR"/>
          </a:p>
        </p:txBody>
      </p:sp>
      <p:pic>
        <p:nvPicPr>
          <p:cNvPr id="1024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77888" y="1600200"/>
            <a:ext cx="7388225" cy="4525963"/>
          </a:xfrm>
          <a:noFill/>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50825" y="260350"/>
            <a:ext cx="8664575" cy="1209675"/>
          </a:xfrm>
        </p:spPr>
        <p:txBody>
          <a:bodyPr/>
          <a:lstStyle/>
          <a:p>
            <a:r>
              <a:rPr lang="fr-FR" sz="2800">
                <a:latin typeface="Arial" charset="0"/>
              </a:rPr>
              <a:t>Les MDD ne gagnent plus de parts de marché depuis 2 ans…</a:t>
            </a:r>
          </a:p>
        </p:txBody>
      </p:sp>
      <p:sp>
        <p:nvSpPr>
          <p:cNvPr id="11267" name="Rectangle 3"/>
          <p:cNvSpPr>
            <a:spLocks noChangeArrowheads="1"/>
          </p:cNvSpPr>
          <p:nvPr/>
        </p:nvSpPr>
        <p:spPr bwMode="auto">
          <a:xfrm>
            <a:off x="2971800" y="5181600"/>
            <a:ext cx="3462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2" tIns="45696" rIns="91392" bIns="45696">
            <a:spAutoFit/>
          </a:bodyPr>
          <a:lstStyle/>
          <a:p>
            <a:pPr algn="ctr">
              <a:buClr>
                <a:srgbClr val="0082D1"/>
              </a:buClr>
              <a:buFont typeface="Times" charset="0"/>
              <a:buNone/>
            </a:pPr>
            <a:r>
              <a:rPr lang="en-US" sz="1400" b="1" i="1"/>
              <a:t>Source : Nielsen ScanTrack</a:t>
            </a:r>
          </a:p>
        </p:txBody>
      </p:sp>
      <p:grpSp>
        <p:nvGrpSpPr>
          <p:cNvPr id="11268" name="Group 4"/>
          <p:cNvGrpSpPr>
            <a:grpSpLocks noChangeAspect="1"/>
          </p:cNvGrpSpPr>
          <p:nvPr/>
        </p:nvGrpSpPr>
        <p:grpSpPr bwMode="auto">
          <a:xfrm>
            <a:off x="-84138" y="1820863"/>
            <a:ext cx="9228138" cy="3360737"/>
            <a:chOff x="-53" y="1008"/>
            <a:chExt cx="5813" cy="2117"/>
          </a:xfrm>
        </p:grpSpPr>
        <p:sp>
          <p:nvSpPr>
            <p:cNvPr id="11269" name="AutoShape 5"/>
            <p:cNvSpPr>
              <a:spLocks noChangeAspect="1" noChangeArrowheads="1" noTextEdit="1"/>
            </p:cNvSpPr>
            <p:nvPr/>
          </p:nvSpPr>
          <p:spPr bwMode="auto">
            <a:xfrm>
              <a:off x="-53" y="1008"/>
              <a:ext cx="5813" cy="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270" name="Rectangle 6"/>
            <p:cNvSpPr>
              <a:spLocks noChangeArrowheads="1"/>
            </p:cNvSpPr>
            <p:nvPr/>
          </p:nvSpPr>
          <p:spPr bwMode="auto">
            <a:xfrm>
              <a:off x="50" y="2023"/>
              <a:ext cx="234" cy="709"/>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271" name="Rectangle 7"/>
            <p:cNvSpPr>
              <a:spLocks noChangeArrowheads="1"/>
            </p:cNvSpPr>
            <p:nvPr/>
          </p:nvSpPr>
          <p:spPr bwMode="auto">
            <a:xfrm>
              <a:off x="427" y="1986"/>
              <a:ext cx="234" cy="746"/>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272" name="Rectangle 8"/>
            <p:cNvSpPr>
              <a:spLocks noChangeArrowheads="1"/>
            </p:cNvSpPr>
            <p:nvPr/>
          </p:nvSpPr>
          <p:spPr bwMode="auto">
            <a:xfrm>
              <a:off x="804" y="1943"/>
              <a:ext cx="234" cy="789"/>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273" name="Rectangle 9"/>
            <p:cNvSpPr>
              <a:spLocks noChangeArrowheads="1"/>
            </p:cNvSpPr>
            <p:nvPr/>
          </p:nvSpPr>
          <p:spPr bwMode="auto">
            <a:xfrm>
              <a:off x="1180" y="1907"/>
              <a:ext cx="235" cy="825"/>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274" name="Rectangle 10"/>
            <p:cNvSpPr>
              <a:spLocks noChangeArrowheads="1"/>
            </p:cNvSpPr>
            <p:nvPr/>
          </p:nvSpPr>
          <p:spPr bwMode="auto">
            <a:xfrm>
              <a:off x="1557" y="1870"/>
              <a:ext cx="234" cy="862"/>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275" name="Rectangle 11"/>
            <p:cNvSpPr>
              <a:spLocks noChangeArrowheads="1"/>
            </p:cNvSpPr>
            <p:nvPr/>
          </p:nvSpPr>
          <p:spPr bwMode="auto">
            <a:xfrm>
              <a:off x="1934" y="1870"/>
              <a:ext cx="234" cy="862"/>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276" name="Rectangle 12"/>
            <p:cNvSpPr>
              <a:spLocks noChangeArrowheads="1"/>
            </p:cNvSpPr>
            <p:nvPr/>
          </p:nvSpPr>
          <p:spPr bwMode="auto">
            <a:xfrm>
              <a:off x="2311" y="1827"/>
              <a:ext cx="234" cy="905"/>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277" name="Rectangle 13"/>
            <p:cNvSpPr>
              <a:spLocks noChangeArrowheads="1"/>
            </p:cNvSpPr>
            <p:nvPr/>
          </p:nvSpPr>
          <p:spPr bwMode="auto">
            <a:xfrm>
              <a:off x="2688" y="1791"/>
              <a:ext cx="240" cy="941"/>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278" name="Rectangle 14"/>
            <p:cNvSpPr>
              <a:spLocks noChangeArrowheads="1"/>
            </p:cNvSpPr>
            <p:nvPr/>
          </p:nvSpPr>
          <p:spPr bwMode="auto">
            <a:xfrm>
              <a:off x="3070" y="1748"/>
              <a:ext cx="235" cy="984"/>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279" name="Rectangle 15"/>
            <p:cNvSpPr>
              <a:spLocks noChangeArrowheads="1"/>
            </p:cNvSpPr>
            <p:nvPr/>
          </p:nvSpPr>
          <p:spPr bwMode="auto">
            <a:xfrm>
              <a:off x="3447" y="1711"/>
              <a:ext cx="234" cy="1021"/>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280" name="Rectangle 16"/>
            <p:cNvSpPr>
              <a:spLocks noChangeArrowheads="1"/>
            </p:cNvSpPr>
            <p:nvPr/>
          </p:nvSpPr>
          <p:spPr bwMode="auto">
            <a:xfrm>
              <a:off x="3824" y="1668"/>
              <a:ext cx="234" cy="1064"/>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281" name="Rectangle 17"/>
            <p:cNvSpPr>
              <a:spLocks noChangeArrowheads="1"/>
            </p:cNvSpPr>
            <p:nvPr/>
          </p:nvSpPr>
          <p:spPr bwMode="auto">
            <a:xfrm>
              <a:off x="4201" y="1595"/>
              <a:ext cx="234" cy="1137"/>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282" name="Rectangle 18"/>
            <p:cNvSpPr>
              <a:spLocks noChangeArrowheads="1"/>
            </p:cNvSpPr>
            <p:nvPr/>
          </p:nvSpPr>
          <p:spPr bwMode="auto">
            <a:xfrm>
              <a:off x="4578" y="1552"/>
              <a:ext cx="234" cy="1180"/>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283" name="Rectangle 19"/>
            <p:cNvSpPr>
              <a:spLocks noChangeArrowheads="1"/>
            </p:cNvSpPr>
            <p:nvPr/>
          </p:nvSpPr>
          <p:spPr bwMode="auto">
            <a:xfrm>
              <a:off x="4955" y="1552"/>
              <a:ext cx="234" cy="1180"/>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284" name="Rectangle 20"/>
            <p:cNvSpPr>
              <a:spLocks noChangeArrowheads="1"/>
            </p:cNvSpPr>
            <p:nvPr/>
          </p:nvSpPr>
          <p:spPr bwMode="auto">
            <a:xfrm>
              <a:off x="5332" y="1552"/>
              <a:ext cx="234" cy="118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285" name="Rectangle 21"/>
            <p:cNvSpPr>
              <a:spLocks noChangeArrowheads="1"/>
            </p:cNvSpPr>
            <p:nvPr/>
          </p:nvSpPr>
          <p:spPr bwMode="auto">
            <a:xfrm>
              <a:off x="1780" y="1112"/>
              <a:ext cx="232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500" b="1">
                  <a:solidFill>
                    <a:srgbClr val="616365"/>
                  </a:solidFill>
                </a:rPr>
                <a:t>PDM valeur des MDD, PGC+FLS, HM+SM</a:t>
              </a:r>
              <a:endParaRPr lang="fr-FR"/>
            </a:p>
          </p:txBody>
        </p:sp>
        <p:sp>
          <p:nvSpPr>
            <p:cNvPr id="11286" name="Rectangle 22"/>
            <p:cNvSpPr>
              <a:spLocks noChangeArrowheads="1"/>
            </p:cNvSpPr>
            <p:nvPr/>
          </p:nvSpPr>
          <p:spPr bwMode="auto">
            <a:xfrm>
              <a:off x="55" y="1846"/>
              <a:ext cx="24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500">
                  <a:solidFill>
                    <a:srgbClr val="616365"/>
                  </a:solidFill>
                </a:rPr>
                <a:t>18%</a:t>
              </a:r>
              <a:endParaRPr lang="fr-FR"/>
            </a:p>
          </p:txBody>
        </p:sp>
        <p:sp>
          <p:nvSpPr>
            <p:cNvPr id="11287" name="Rectangle 23"/>
            <p:cNvSpPr>
              <a:spLocks noChangeArrowheads="1"/>
            </p:cNvSpPr>
            <p:nvPr/>
          </p:nvSpPr>
          <p:spPr bwMode="auto">
            <a:xfrm>
              <a:off x="432" y="1809"/>
              <a:ext cx="24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500">
                  <a:solidFill>
                    <a:srgbClr val="616365"/>
                  </a:solidFill>
                </a:rPr>
                <a:t>19%</a:t>
              </a:r>
              <a:endParaRPr lang="fr-FR"/>
            </a:p>
          </p:txBody>
        </p:sp>
        <p:sp>
          <p:nvSpPr>
            <p:cNvPr id="11288" name="Rectangle 24"/>
            <p:cNvSpPr>
              <a:spLocks noChangeArrowheads="1"/>
            </p:cNvSpPr>
            <p:nvPr/>
          </p:nvSpPr>
          <p:spPr bwMode="auto">
            <a:xfrm>
              <a:off x="809" y="1766"/>
              <a:ext cx="24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500">
                  <a:solidFill>
                    <a:srgbClr val="616365"/>
                  </a:solidFill>
                </a:rPr>
                <a:t>20%</a:t>
              </a:r>
              <a:endParaRPr lang="fr-FR"/>
            </a:p>
          </p:txBody>
        </p:sp>
        <p:sp>
          <p:nvSpPr>
            <p:cNvPr id="11289" name="Rectangle 25"/>
            <p:cNvSpPr>
              <a:spLocks noChangeArrowheads="1"/>
            </p:cNvSpPr>
            <p:nvPr/>
          </p:nvSpPr>
          <p:spPr bwMode="auto">
            <a:xfrm>
              <a:off x="1186" y="1729"/>
              <a:ext cx="24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500">
                  <a:solidFill>
                    <a:srgbClr val="616365"/>
                  </a:solidFill>
                </a:rPr>
                <a:t>21%</a:t>
              </a:r>
              <a:endParaRPr lang="fr-FR"/>
            </a:p>
          </p:txBody>
        </p:sp>
        <p:sp>
          <p:nvSpPr>
            <p:cNvPr id="11290" name="Rectangle 26"/>
            <p:cNvSpPr>
              <a:spLocks noChangeArrowheads="1"/>
            </p:cNvSpPr>
            <p:nvPr/>
          </p:nvSpPr>
          <p:spPr bwMode="auto">
            <a:xfrm>
              <a:off x="1563" y="1693"/>
              <a:ext cx="24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500">
                  <a:solidFill>
                    <a:srgbClr val="616365"/>
                  </a:solidFill>
                </a:rPr>
                <a:t>22%</a:t>
              </a:r>
              <a:endParaRPr lang="fr-FR"/>
            </a:p>
          </p:txBody>
        </p:sp>
        <p:sp>
          <p:nvSpPr>
            <p:cNvPr id="11291" name="Rectangle 27"/>
            <p:cNvSpPr>
              <a:spLocks noChangeArrowheads="1"/>
            </p:cNvSpPr>
            <p:nvPr/>
          </p:nvSpPr>
          <p:spPr bwMode="auto">
            <a:xfrm>
              <a:off x="1940" y="1693"/>
              <a:ext cx="24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500">
                  <a:solidFill>
                    <a:srgbClr val="616365"/>
                  </a:solidFill>
                </a:rPr>
                <a:t>22%</a:t>
              </a:r>
              <a:endParaRPr lang="fr-FR"/>
            </a:p>
          </p:txBody>
        </p:sp>
        <p:sp>
          <p:nvSpPr>
            <p:cNvPr id="11292" name="Rectangle 28"/>
            <p:cNvSpPr>
              <a:spLocks noChangeArrowheads="1"/>
            </p:cNvSpPr>
            <p:nvPr/>
          </p:nvSpPr>
          <p:spPr bwMode="auto">
            <a:xfrm>
              <a:off x="2317" y="1650"/>
              <a:ext cx="24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500">
                  <a:solidFill>
                    <a:srgbClr val="616365"/>
                  </a:solidFill>
                </a:rPr>
                <a:t>23%</a:t>
              </a:r>
              <a:endParaRPr lang="fr-FR"/>
            </a:p>
          </p:txBody>
        </p:sp>
        <p:sp>
          <p:nvSpPr>
            <p:cNvPr id="11293" name="Rectangle 29"/>
            <p:cNvSpPr>
              <a:spLocks noChangeArrowheads="1"/>
            </p:cNvSpPr>
            <p:nvPr/>
          </p:nvSpPr>
          <p:spPr bwMode="auto">
            <a:xfrm>
              <a:off x="2699" y="1613"/>
              <a:ext cx="24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500">
                  <a:solidFill>
                    <a:srgbClr val="616365"/>
                  </a:solidFill>
                </a:rPr>
                <a:t>24%</a:t>
              </a:r>
              <a:endParaRPr lang="fr-FR"/>
            </a:p>
          </p:txBody>
        </p:sp>
        <p:sp>
          <p:nvSpPr>
            <p:cNvPr id="11294" name="Rectangle 30"/>
            <p:cNvSpPr>
              <a:spLocks noChangeArrowheads="1"/>
            </p:cNvSpPr>
            <p:nvPr/>
          </p:nvSpPr>
          <p:spPr bwMode="auto">
            <a:xfrm>
              <a:off x="3076" y="1570"/>
              <a:ext cx="24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500">
                  <a:solidFill>
                    <a:srgbClr val="616365"/>
                  </a:solidFill>
                </a:rPr>
                <a:t>25%</a:t>
              </a:r>
              <a:endParaRPr lang="fr-FR"/>
            </a:p>
          </p:txBody>
        </p:sp>
        <p:sp>
          <p:nvSpPr>
            <p:cNvPr id="11295" name="Rectangle 31"/>
            <p:cNvSpPr>
              <a:spLocks noChangeArrowheads="1"/>
            </p:cNvSpPr>
            <p:nvPr/>
          </p:nvSpPr>
          <p:spPr bwMode="auto">
            <a:xfrm>
              <a:off x="3453" y="1534"/>
              <a:ext cx="24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500">
                  <a:solidFill>
                    <a:srgbClr val="616365"/>
                  </a:solidFill>
                </a:rPr>
                <a:t>26%</a:t>
              </a:r>
              <a:endParaRPr lang="fr-FR"/>
            </a:p>
          </p:txBody>
        </p:sp>
        <p:sp>
          <p:nvSpPr>
            <p:cNvPr id="11296" name="Rectangle 32"/>
            <p:cNvSpPr>
              <a:spLocks noChangeArrowheads="1"/>
            </p:cNvSpPr>
            <p:nvPr/>
          </p:nvSpPr>
          <p:spPr bwMode="auto">
            <a:xfrm>
              <a:off x="3830" y="1491"/>
              <a:ext cx="24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500">
                  <a:solidFill>
                    <a:srgbClr val="616365"/>
                  </a:solidFill>
                </a:rPr>
                <a:t>27%</a:t>
              </a:r>
              <a:endParaRPr lang="fr-FR"/>
            </a:p>
          </p:txBody>
        </p:sp>
        <p:sp>
          <p:nvSpPr>
            <p:cNvPr id="11297" name="Rectangle 33"/>
            <p:cNvSpPr>
              <a:spLocks noChangeArrowheads="1"/>
            </p:cNvSpPr>
            <p:nvPr/>
          </p:nvSpPr>
          <p:spPr bwMode="auto">
            <a:xfrm>
              <a:off x="4207" y="1418"/>
              <a:ext cx="24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500">
                  <a:solidFill>
                    <a:srgbClr val="616365"/>
                  </a:solidFill>
                </a:rPr>
                <a:t>29%</a:t>
              </a:r>
              <a:endParaRPr lang="fr-FR"/>
            </a:p>
          </p:txBody>
        </p:sp>
        <p:sp>
          <p:nvSpPr>
            <p:cNvPr id="11298" name="Rectangle 34"/>
            <p:cNvSpPr>
              <a:spLocks noChangeArrowheads="1"/>
            </p:cNvSpPr>
            <p:nvPr/>
          </p:nvSpPr>
          <p:spPr bwMode="auto">
            <a:xfrm>
              <a:off x="4584" y="1375"/>
              <a:ext cx="24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500">
                  <a:solidFill>
                    <a:srgbClr val="616365"/>
                  </a:solidFill>
                </a:rPr>
                <a:t>30%</a:t>
              </a:r>
              <a:endParaRPr lang="fr-FR"/>
            </a:p>
          </p:txBody>
        </p:sp>
        <p:sp>
          <p:nvSpPr>
            <p:cNvPr id="11299" name="Rectangle 35"/>
            <p:cNvSpPr>
              <a:spLocks noChangeArrowheads="1"/>
            </p:cNvSpPr>
            <p:nvPr/>
          </p:nvSpPr>
          <p:spPr bwMode="auto">
            <a:xfrm>
              <a:off x="4961" y="1375"/>
              <a:ext cx="24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500">
                  <a:solidFill>
                    <a:srgbClr val="616365"/>
                  </a:solidFill>
                </a:rPr>
                <a:t>30%</a:t>
              </a:r>
              <a:endParaRPr lang="fr-FR"/>
            </a:p>
          </p:txBody>
        </p:sp>
        <p:sp>
          <p:nvSpPr>
            <p:cNvPr id="11300" name="Rectangle 36"/>
            <p:cNvSpPr>
              <a:spLocks noChangeArrowheads="1"/>
            </p:cNvSpPr>
            <p:nvPr/>
          </p:nvSpPr>
          <p:spPr bwMode="auto">
            <a:xfrm>
              <a:off x="5337" y="1375"/>
              <a:ext cx="24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500">
                  <a:solidFill>
                    <a:srgbClr val="616365"/>
                  </a:solidFill>
                </a:rPr>
                <a:t>30%</a:t>
              </a:r>
              <a:endParaRPr lang="fr-FR"/>
            </a:p>
          </p:txBody>
        </p:sp>
        <p:sp>
          <p:nvSpPr>
            <p:cNvPr id="11301" name="Rectangle 37"/>
            <p:cNvSpPr>
              <a:spLocks noChangeArrowheads="1"/>
            </p:cNvSpPr>
            <p:nvPr/>
          </p:nvSpPr>
          <p:spPr bwMode="auto">
            <a:xfrm>
              <a:off x="67" y="2824"/>
              <a:ext cx="21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b="1">
                  <a:solidFill>
                    <a:srgbClr val="616365"/>
                  </a:solidFill>
                </a:rPr>
                <a:t>1997</a:t>
              </a:r>
              <a:endParaRPr lang="fr-FR"/>
            </a:p>
          </p:txBody>
        </p:sp>
        <p:sp>
          <p:nvSpPr>
            <p:cNvPr id="11302" name="Rectangle 38"/>
            <p:cNvSpPr>
              <a:spLocks noChangeArrowheads="1"/>
            </p:cNvSpPr>
            <p:nvPr/>
          </p:nvSpPr>
          <p:spPr bwMode="auto">
            <a:xfrm>
              <a:off x="444" y="2824"/>
              <a:ext cx="21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b="1">
                  <a:solidFill>
                    <a:srgbClr val="616365"/>
                  </a:solidFill>
                </a:rPr>
                <a:t>1998</a:t>
              </a:r>
              <a:endParaRPr lang="fr-FR"/>
            </a:p>
          </p:txBody>
        </p:sp>
        <p:sp>
          <p:nvSpPr>
            <p:cNvPr id="11303" name="Rectangle 39"/>
            <p:cNvSpPr>
              <a:spLocks noChangeArrowheads="1"/>
            </p:cNvSpPr>
            <p:nvPr/>
          </p:nvSpPr>
          <p:spPr bwMode="auto">
            <a:xfrm>
              <a:off x="821" y="2824"/>
              <a:ext cx="21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b="1">
                  <a:solidFill>
                    <a:srgbClr val="616365"/>
                  </a:solidFill>
                </a:rPr>
                <a:t>1999</a:t>
              </a:r>
              <a:endParaRPr lang="fr-FR"/>
            </a:p>
          </p:txBody>
        </p:sp>
        <p:sp>
          <p:nvSpPr>
            <p:cNvPr id="11304" name="Rectangle 40"/>
            <p:cNvSpPr>
              <a:spLocks noChangeArrowheads="1"/>
            </p:cNvSpPr>
            <p:nvPr/>
          </p:nvSpPr>
          <p:spPr bwMode="auto">
            <a:xfrm>
              <a:off x="1198" y="2824"/>
              <a:ext cx="21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b="1">
                  <a:solidFill>
                    <a:srgbClr val="616365"/>
                  </a:solidFill>
                </a:rPr>
                <a:t>2000</a:t>
              </a:r>
              <a:endParaRPr lang="fr-FR"/>
            </a:p>
          </p:txBody>
        </p:sp>
        <p:sp>
          <p:nvSpPr>
            <p:cNvPr id="11305" name="Rectangle 41"/>
            <p:cNvSpPr>
              <a:spLocks noChangeArrowheads="1"/>
            </p:cNvSpPr>
            <p:nvPr/>
          </p:nvSpPr>
          <p:spPr bwMode="auto">
            <a:xfrm>
              <a:off x="1574" y="2824"/>
              <a:ext cx="21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b="1">
                  <a:solidFill>
                    <a:srgbClr val="616365"/>
                  </a:solidFill>
                </a:rPr>
                <a:t>2001</a:t>
              </a:r>
              <a:endParaRPr lang="fr-FR"/>
            </a:p>
          </p:txBody>
        </p:sp>
        <p:sp>
          <p:nvSpPr>
            <p:cNvPr id="11306" name="Rectangle 42"/>
            <p:cNvSpPr>
              <a:spLocks noChangeArrowheads="1"/>
            </p:cNvSpPr>
            <p:nvPr/>
          </p:nvSpPr>
          <p:spPr bwMode="auto">
            <a:xfrm>
              <a:off x="1951" y="2824"/>
              <a:ext cx="21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b="1">
                  <a:solidFill>
                    <a:srgbClr val="616365"/>
                  </a:solidFill>
                </a:rPr>
                <a:t>2002</a:t>
              </a:r>
              <a:endParaRPr lang="fr-FR"/>
            </a:p>
          </p:txBody>
        </p:sp>
        <p:sp>
          <p:nvSpPr>
            <p:cNvPr id="11307" name="Rectangle 43"/>
            <p:cNvSpPr>
              <a:spLocks noChangeArrowheads="1"/>
            </p:cNvSpPr>
            <p:nvPr/>
          </p:nvSpPr>
          <p:spPr bwMode="auto">
            <a:xfrm>
              <a:off x="2328" y="2824"/>
              <a:ext cx="21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b="1">
                  <a:solidFill>
                    <a:srgbClr val="616365"/>
                  </a:solidFill>
                </a:rPr>
                <a:t>2003</a:t>
              </a:r>
              <a:endParaRPr lang="fr-FR"/>
            </a:p>
          </p:txBody>
        </p:sp>
        <p:sp>
          <p:nvSpPr>
            <p:cNvPr id="11308" name="Rectangle 44"/>
            <p:cNvSpPr>
              <a:spLocks noChangeArrowheads="1"/>
            </p:cNvSpPr>
            <p:nvPr/>
          </p:nvSpPr>
          <p:spPr bwMode="auto">
            <a:xfrm>
              <a:off x="2711" y="2824"/>
              <a:ext cx="21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b="1">
                  <a:solidFill>
                    <a:srgbClr val="616365"/>
                  </a:solidFill>
                </a:rPr>
                <a:t>2004</a:t>
              </a:r>
              <a:endParaRPr lang="fr-FR"/>
            </a:p>
          </p:txBody>
        </p:sp>
        <p:sp>
          <p:nvSpPr>
            <p:cNvPr id="11309" name="Rectangle 45"/>
            <p:cNvSpPr>
              <a:spLocks noChangeArrowheads="1"/>
            </p:cNvSpPr>
            <p:nvPr/>
          </p:nvSpPr>
          <p:spPr bwMode="auto">
            <a:xfrm>
              <a:off x="3088" y="2824"/>
              <a:ext cx="21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b="1">
                  <a:solidFill>
                    <a:srgbClr val="616365"/>
                  </a:solidFill>
                </a:rPr>
                <a:t>2005</a:t>
              </a:r>
              <a:endParaRPr lang="fr-FR"/>
            </a:p>
          </p:txBody>
        </p:sp>
        <p:sp>
          <p:nvSpPr>
            <p:cNvPr id="11310" name="Rectangle 46"/>
            <p:cNvSpPr>
              <a:spLocks noChangeArrowheads="1"/>
            </p:cNvSpPr>
            <p:nvPr/>
          </p:nvSpPr>
          <p:spPr bwMode="auto">
            <a:xfrm>
              <a:off x="3464" y="2824"/>
              <a:ext cx="21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b="1">
                  <a:solidFill>
                    <a:srgbClr val="616365"/>
                  </a:solidFill>
                </a:rPr>
                <a:t>2006</a:t>
              </a:r>
              <a:endParaRPr lang="fr-FR"/>
            </a:p>
          </p:txBody>
        </p:sp>
        <p:sp>
          <p:nvSpPr>
            <p:cNvPr id="11311" name="Rectangle 47"/>
            <p:cNvSpPr>
              <a:spLocks noChangeArrowheads="1"/>
            </p:cNvSpPr>
            <p:nvPr/>
          </p:nvSpPr>
          <p:spPr bwMode="auto">
            <a:xfrm>
              <a:off x="3841" y="2824"/>
              <a:ext cx="21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b="1">
                  <a:solidFill>
                    <a:srgbClr val="616365"/>
                  </a:solidFill>
                </a:rPr>
                <a:t>2007</a:t>
              </a:r>
              <a:endParaRPr lang="fr-FR"/>
            </a:p>
          </p:txBody>
        </p:sp>
        <p:sp>
          <p:nvSpPr>
            <p:cNvPr id="11312" name="Rectangle 48"/>
            <p:cNvSpPr>
              <a:spLocks noChangeArrowheads="1"/>
            </p:cNvSpPr>
            <p:nvPr/>
          </p:nvSpPr>
          <p:spPr bwMode="auto">
            <a:xfrm>
              <a:off x="4218" y="2824"/>
              <a:ext cx="21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b="1">
                  <a:solidFill>
                    <a:srgbClr val="616365"/>
                  </a:solidFill>
                </a:rPr>
                <a:t>2008</a:t>
              </a:r>
              <a:endParaRPr lang="fr-FR"/>
            </a:p>
          </p:txBody>
        </p:sp>
        <p:sp>
          <p:nvSpPr>
            <p:cNvPr id="11313" name="Rectangle 49"/>
            <p:cNvSpPr>
              <a:spLocks noChangeArrowheads="1"/>
            </p:cNvSpPr>
            <p:nvPr/>
          </p:nvSpPr>
          <p:spPr bwMode="auto">
            <a:xfrm>
              <a:off x="4595" y="2824"/>
              <a:ext cx="21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b="1">
                  <a:solidFill>
                    <a:srgbClr val="616365"/>
                  </a:solidFill>
                </a:rPr>
                <a:t>2009</a:t>
              </a:r>
              <a:endParaRPr lang="fr-FR"/>
            </a:p>
          </p:txBody>
        </p:sp>
        <p:sp>
          <p:nvSpPr>
            <p:cNvPr id="11314" name="Rectangle 50"/>
            <p:cNvSpPr>
              <a:spLocks noChangeArrowheads="1"/>
            </p:cNvSpPr>
            <p:nvPr/>
          </p:nvSpPr>
          <p:spPr bwMode="auto">
            <a:xfrm>
              <a:off x="4972" y="2824"/>
              <a:ext cx="21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b="1">
                  <a:solidFill>
                    <a:srgbClr val="616365"/>
                  </a:solidFill>
                </a:rPr>
                <a:t>2010</a:t>
              </a:r>
              <a:endParaRPr lang="fr-FR"/>
            </a:p>
          </p:txBody>
        </p:sp>
        <p:sp>
          <p:nvSpPr>
            <p:cNvPr id="11315" name="Rectangle 51"/>
            <p:cNvSpPr>
              <a:spLocks noChangeArrowheads="1"/>
            </p:cNvSpPr>
            <p:nvPr/>
          </p:nvSpPr>
          <p:spPr bwMode="auto">
            <a:xfrm>
              <a:off x="5355" y="2824"/>
              <a:ext cx="21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b="1">
                  <a:solidFill>
                    <a:srgbClr val="616365"/>
                  </a:solidFill>
                </a:rPr>
                <a:t>2011</a:t>
              </a:r>
              <a:endParaRPr lang="fr-FR"/>
            </a:p>
          </p:txBody>
        </p:sp>
        <p:sp>
          <p:nvSpPr>
            <p:cNvPr id="11316" name="Rectangle 52"/>
            <p:cNvSpPr>
              <a:spLocks noChangeArrowheads="1"/>
            </p:cNvSpPr>
            <p:nvPr/>
          </p:nvSpPr>
          <p:spPr bwMode="auto">
            <a:xfrm>
              <a:off x="5309" y="2952"/>
              <a:ext cx="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366838" y="188913"/>
            <a:ext cx="6408737" cy="576262"/>
          </a:xfrm>
        </p:spPr>
        <p:txBody>
          <a:bodyPr/>
          <a:lstStyle/>
          <a:p>
            <a:pPr eaLnBrk="1" hangingPunct="1">
              <a:lnSpc>
                <a:spcPct val="80000"/>
              </a:lnSpc>
            </a:pPr>
            <a:r>
              <a:rPr lang="fr-FR" sz="3000" b="1">
                <a:latin typeface="Arial" charset="0"/>
              </a:rPr>
              <a:t>Surabondance de l</a:t>
            </a:r>
            <a:r>
              <a:rPr lang="ja-JP" altLang="fr-FR" sz="3000" b="1">
                <a:latin typeface="Arial" charset="0"/>
              </a:rPr>
              <a:t>’</a:t>
            </a:r>
            <a:r>
              <a:rPr lang="fr-FR" sz="3000" b="1">
                <a:latin typeface="Arial" charset="0"/>
              </a:rPr>
              <a:t>offre</a:t>
            </a:r>
          </a:p>
        </p:txBody>
      </p:sp>
      <p:sp>
        <p:nvSpPr>
          <p:cNvPr id="41987" name="Text Box 3"/>
          <p:cNvSpPr txBox="1">
            <a:spLocks noChangeArrowheads="1"/>
          </p:cNvSpPr>
          <p:nvPr/>
        </p:nvSpPr>
        <p:spPr bwMode="gray">
          <a:xfrm>
            <a:off x="4816475" y="1171575"/>
            <a:ext cx="3135313" cy="742950"/>
          </a:xfrm>
          <a:prstGeom prst="rect">
            <a:avLst/>
          </a:prstGeom>
          <a:solidFill>
            <a:schemeClr val="bg1">
              <a:lumMod val="85000"/>
            </a:schemeClr>
          </a:solidFill>
          <a:ln w="28575">
            <a:noFill/>
            <a:miter lim="800000"/>
            <a:headEnd/>
            <a:tailEnd/>
          </a:ln>
        </p:spPr>
        <p:txBody>
          <a:bodyPr lIns="91429" tIns="45715" rIns="91429" bIns="45715" anchor="ctr" anchorCtr="1"/>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endParaRPr lang="fr-FR" sz="800" b="1">
              <a:latin typeface="Gill Sans" charset="0"/>
            </a:endParaRPr>
          </a:p>
          <a:p>
            <a:pPr algn="ctr"/>
            <a:r>
              <a:rPr lang="fr-FR" sz="2400" b="1"/>
              <a:t> 400 000 références </a:t>
            </a:r>
          </a:p>
          <a:p>
            <a:pPr algn="ctr"/>
            <a:r>
              <a:rPr lang="fr-FR" sz="800" b="1">
                <a:latin typeface="Gill Sans" charset="0"/>
              </a:rPr>
              <a:t> </a:t>
            </a:r>
          </a:p>
        </p:txBody>
      </p:sp>
      <p:sp>
        <p:nvSpPr>
          <p:cNvPr id="12292" name="Text Box 4"/>
          <p:cNvSpPr txBox="1">
            <a:spLocks noChangeArrowheads="1"/>
          </p:cNvSpPr>
          <p:nvPr/>
        </p:nvSpPr>
        <p:spPr bwMode="auto">
          <a:xfrm>
            <a:off x="250825" y="4941888"/>
            <a:ext cx="446881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1429" tIns="45715" rIns="91429" bIns="45715" anchor="ct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endParaRPr lang="it-IT" i="1">
              <a:latin typeface="Gill Sans" charset="0"/>
            </a:endParaRPr>
          </a:p>
        </p:txBody>
      </p:sp>
      <p:sp>
        <p:nvSpPr>
          <p:cNvPr id="12293" name="Line 5"/>
          <p:cNvSpPr>
            <a:spLocks noChangeShapeType="1"/>
          </p:cNvSpPr>
          <p:nvPr/>
        </p:nvSpPr>
        <p:spPr bwMode="auto">
          <a:xfrm rot="21331299" flipH="1">
            <a:off x="7119938" y="1082675"/>
            <a:ext cx="1258887" cy="5113338"/>
          </a:xfrm>
          <a:prstGeom prst="line">
            <a:avLst/>
          </a:prstGeom>
          <a:noFill/>
          <a:ln w="19050" cap="rnd">
            <a:solidFill>
              <a:schemeClr val="tx1"/>
            </a:solidFill>
            <a:prstDash val="sysDot"/>
            <a:round/>
            <a:headEnd/>
            <a:tailEnd type="none" w="lg" len="lg"/>
          </a:ln>
          <a:extLst>
            <a:ext uri="{909E8E84-426E-40dd-AFC4-6F175D3DCCD1}">
              <a14:hiddenFill xmlns:a14="http://schemas.microsoft.com/office/drawing/2010/main">
                <a:noFill/>
              </a14:hiddenFill>
            </a:ext>
          </a:extLst>
        </p:spPr>
        <p:txBody>
          <a:bodyPr lIns="91429" tIns="45715" rIns="91429" bIns="45715" anchor="ctr">
            <a:spAutoFit/>
          </a:bodyPr>
          <a:lstStyle/>
          <a:p>
            <a:endParaRPr lang="en-US"/>
          </a:p>
        </p:txBody>
      </p:sp>
      <p:pic>
        <p:nvPicPr>
          <p:cNvPr id="12294" name="Picture 6" descr="ShoppingCar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2738" y="4395788"/>
            <a:ext cx="18415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 Box 7"/>
          <p:cNvSpPr txBox="1">
            <a:spLocks noChangeArrowheads="1"/>
          </p:cNvSpPr>
          <p:nvPr/>
        </p:nvSpPr>
        <p:spPr bwMode="auto">
          <a:xfrm>
            <a:off x="5535613" y="5187950"/>
            <a:ext cx="1800225" cy="831850"/>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50000"/>
              </a:spcBef>
            </a:pPr>
            <a:r>
              <a:rPr lang="fr-FR" sz="2400" b="1">
                <a:solidFill>
                  <a:schemeClr val="bg1"/>
                </a:solidFill>
              </a:rPr>
              <a:t>20 à 50 références</a:t>
            </a:r>
          </a:p>
        </p:txBody>
      </p:sp>
      <p:sp>
        <p:nvSpPr>
          <p:cNvPr id="41992" name="AutoShape 8"/>
          <p:cNvSpPr>
            <a:spLocks noChangeArrowheads="1"/>
          </p:cNvSpPr>
          <p:nvPr/>
        </p:nvSpPr>
        <p:spPr bwMode="gray">
          <a:xfrm>
            <a:off x="1143000" y="1138238"/>
            <a:ext cx="2952750" cy="779462"/>
          </a:xfrm>
          <a:prstGeom prst="homePlate">
            <a:avLst>
              <a:gd name="adj" fmla="val 94705"/>
            </a:avLst>
          </a:prstGeom>
          <a:solidFill>
            <a:schemeClr val="bg1">
              <a:lumMod val="85000"/>
            </a:schemeClr>
          </a:solidFill>
          <a:ln w="9525">
            <a:noFill/>
            <a:miter lim="800000"/>
            <a:headEnd/>
            <a:tailEnd/>
          </a:ln>
        </p:spPr>
        <p:txBody>
          <a:bodyPr lIns="90000" tIns="46800" rIns="90000" bIns="46800" anchor="ctr"/>
          <a:lstStyle/>
          <a:p>
            <a:pPr>
              <a:spcBef>
                <a:spcPct val="50000"/>
              </a:spcBef>
              <a:buSzPct val="75000"/>
              <a:buFont typeface="Wingdings 3" pitchFamily="18" charset="2"/>
              <a:buNone/>
              <a:defRPr/>
            </a:pPr>
            <a:r>
              <a:rPr lang="fr-FR" sz="2000" b="1" dirty="0">
                <a:ea typeface="+mn-ea"/>
              </a:rPr>
              <a:t>Nombre de PGC disponibles </a:t>
            </a:r>
            <a:endParaRPr lang="fr-FR" sz="2000" i="1" dirty="0">
              <a:ea typeface="+mn-ea"/>
            </a:endParaRPr>
          </a:p>
        </p:txBody>
      </p:sp>
      <p:sp>
        <p:nvSpPr>
          <p:cNvPr id="47113" name="AutoShape 9"/>
          <p:cNvSpPr>
            <a:spLocks noChangeArrowheads="1"/>
          </p:cNvSpPr>
          <p:nvPr/>
        </p:nvSpPr>
        <p:spPr bwMode="gray">
          <a:xfrm>
            <a:off x="1143000" y="2020888"/>
            <a:ext cx="3257550" cy="1223962"/>
          </a:xfrm>
          <a:prstGeom prst="homePlate">
            <a:avLst>
              <a:gd name="adj" fmla="val 66537"/>
            </a:avLst>
          </a:prstGeom>
          <a:solidFill>
            <a:schemeClr val="accent6">
              <a:lumMod val="60000"/>
              <a:lumOff val="40000"/>
            </a:schemeClr>
          </a:solidFill>
          <a:ln w="9525">
            <a:noFill/>
            <a:miter lim="800000"/>
            <a:headEnd/>
            <a:tailEnd/>
          </a:ln>
        </p:spPr>
        <p:txBody>
          <a:bodyPr lIns="90000" tIns="46800" rIns="90000" bIns="46800" anchor="ctr"/>
          <a:lstStyle/>
          <a:p>
            <a:pPr>
              <a:spcBef>
                <a:spcPct val="50000"/>
              </a:spcBef>
              <a:buSzPct val="75000"/>
              <a:buFont typeface="Wingdings 3" charset="0"/>
              <a:buNone/>
            </a:pPr>
            <a:r>
              <a:rPr lang="fr-FR" sz="2000" b="1"/>
              <a:t>Nombre de PGC dans un hypermarché </a:t>
            </a:r>
          </a:p>
        </p:txBody>
      </p:sp>
      <p:sp>
        <p:nvSpPr>
          <p:cNvPr id="12298" name="AutoShape 10"/>
          <p:cNvSpPr>
            <a:spLocks noChangeArrowheads="1"/>
          </p:cNvSpPr>
          <p:nvPr/>
        </p:nvSpPr>
        <p:spPr bwMode="gray">
          <a:xfrm>
            <a:off x="1143000" y="3427413"/>
            <a:ext cx="3673475" cy="1296987"/>
          </a:xfrm>
          <a:prstGeom prst="homePlate">
            <a:avLst>
              <a:gd name="adj" fmla="val 70808"/>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buSzPct val="75000"/>
              <a:buFont typeface="Wingdings 3" charset="0"/>
              <a:buNone/>
            </a:pPr>
            <a:r>
              <a:rPr lang="fr-FR" sz="2000" b="1">
                <a:solidFill>
                  <a:schemeClr val="bg1"/>
                </a:solidFill>
              </a:rPr>
              <a:t>Nombre de PGC achetés chaque année </a:t>
            </a:r>
            <a:endParaRPr lang="fr-FR" sz="2000" i="1">
              <a:solidFill>
                <a:schemeClr val="bg1"/>
              </a:solidFill>
            </a:endParaRPr>
          </a:p>
        </p:txBody>
      </p:sp>
      <p:sp>
        <p:nvSpPr>
          <p:cNvPr id="12299" name="AutoShape 11"/>
          <p:cNvSpPr>
            <a:spLocks noChangeArrowheads="1"/>
          </p:cNvSpPr>
          <p:nvPr/>
        </p:nvSpPr>
        <p:spPr bwMode="gray">
          <a:xfrm>
            <a:off x="1143000" y="4960938"/>
            <a:ext cx="4022725" cy="1357312"/>
          </a:xfrm>
          <a:prstGeom prst="homePlate">
            <a:avLst>
              <a:gd name="adj" fmla="val 66629"/>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spcBef>
                <a:spcPct val="50000"/>
              </a:spcBef>
              <a:buSzPct val="75000"/>
              <a:buFont typeface="Wingdings 3" charset="0"/>
              <a:buNone/>
            </a:pPr>
            <a:r>
              <a:rPr lang="fr-FR" sz="2000" b="1">
                <a:solidFill>
                  <a:schemeClr val="bg1"/>
                </a:solidFill>
              </a:rPr>
              <a:t>Nombre de PGC dans un caddy</a:t>
            </a:r>
          </a:p>
        </p:txBody>
      </p:sp>
      <p:sp>
        <p:nvSpPr>
          <p:cNvPr id="47116" name="Text Box 12"/>
          <p:cNvSpPr txBox="1">
            <a:spLocks noChangeArrowheads="1"/>
          </p:cNvSpPr>
          <p:nvPr/>
        </p:nvSpPr>
        <p:spPr bwMode="gray">
          <a:xfrm>
            <a:off x="4887913" y="2163763"/>
            <a:ext cx="2771775" cy="865187"/>
          </a:xfrm>
          <a:prstGeom prst="rect">
            <a:avLst/>
          </a:prstGeom>
          <a:solidFill>
            <a:schemeClr val="accent6">
              <a:lumMod val="60000"/>
              <a:lumOff val="40000"/>
            </a:schemeClr>
          </a:solidFill>
          <a:ln w="28575">
            <a:noFill/>
            <a:miter lim="800000"/>
            <a:headEnd/>
            <a:tailEnd/>
          </a:ln>
        </p:spPr>
        <p:txBody>
          <a:bodyPr lIns="91429" tIns="45715" rIns="91429" bIns="45715" anchor="ctr" anchorCtr="1"/>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endParaRPr lang="fr-FR" sz="800" b="1">
              <a:latin typeface="Gill Sans" charset="0"/>
            </a:endParaRPr>
          </a:p>
          <a:p>
            <a:pPr algn="ctr"/>
            <a:r>
              <a:rPr lang="fr-FR" sz="2400" b="1"/>
              <a:t> 20 000 à 50 000 références</a:t>
            </a:r>
            <a:endParaRPr lang="fr-FR" sz="800" b="1">
              <a:latin typeface="Gill Sans" charset="0"/>
            </a:endParaRPr>
          </a:p>
        </p:txBody>
      </p:sp>
      <p:sp>
        <p:nvSpPr>
          <p:cNvPr id="12301" name="Text Box 13"/>
          <p:cNvSpPr txBox="1">
            <a:spLocks noChangeArrowheads="1"/>
          </p:cNvSpPr>
          <p:nvPr/>
        </p:nvSpPr>
        <p:spPr bwMode="auto">
          <a:xfrm>
            <a:off x="5392738" y="3387725"/>
            <a:ext cx="1944687" cy="792163"/>
          </a:xfrm>
          <a:prstGeom prst="rect">
            <a:avLst/>
          </a:prstGeom>
          <a:solidFill>
            <a:srgbClr val="3366FF"/>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91429" tIns="45715" rIns="91429" bIns="45715" anchor="ctr" anchorCtr="1"/>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endParaRPr lang="fr-FR" sz="800" b="1">
              <a:solidFill>
                <a:schemeClr val="bg1"/>
              </a:solidFill>
              <a:latin typeface="Gill Sans" charset="0"/>
            </a:endParaRPr>
          </a:p>
          <a:p>
            <a:pPr algn="ctr"/>
            <a:r>
              <a:rPr lang="fr-FR" sz="2400" b="1">
                <a:solidFill>
                  <a:schemeClr val="bg1"/>
                </a:solidFill>
              </a:rPr>
              <a:t>300 références</a:t>
            </a:r>
            <a:endParaRPr lang="fr-FR" sz="800" b="1">
              <a:solidFill>
                <a:schemeClr val="bg1"/>
              </a:solidFill>
              <a:latin typeface="Gill Sans" charset="0"/>
            </a:endParaRPr>
          </a:p>
        </p:txBody>
      </p:sp>
      <p:sp>
        <p:nvSpPr>
          <p:cNvPr id="12302" name="Line 14"/>
          <p:cNvSpPr>
            <a:spLocks noChangeShapeType="1"/>
          </p:cNvSpPr>
          <p:nvPr/>
        </p:nvSpPr>
        <p:spPr bwMode="auto">
          <a:xfrm>
            <a:off x="3090863" y="1112838"/>
            <a:ext cx="1766887" cy="47132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type="triangle" w="med" len="med"/>
              </a14:hiddenLine>
            </a:ext>
          </a:extLst>
        </p:spPr>
        <p:txBody>
          <a:bodyPr>
            <a:spAutoFit/>
          </a:bodyPr>
          <a:lstStyle/>
          <a:p>
            <a:endParaRPr lang="en-US"/>
          </a:p>
        </p:txBody>
      </p:sp>
      <p:sp>
        <p:nvSpPr>
          <p:cNvPr id="12303" name="Line 15"/>
          <p:cNvSpPr>
            <a:spLocks noChangeShapeType="1"/>
          </p:cNvSpPr>
          <p:nvPr/>
        </p:nvSpPr>
        <p:spPr bwMode="auto">
          <a:xfrm rot="421193">
            <a:off x="3922713" y="1155700"/>
            <a:ext cx="1828800" cy="5060950"/>
          </a:xfrm>
          <a:prstGeom prst="line">
            <a:avLst/>
          </a:prstGeom>
          <a:noFill/>
          <a:ln w="19050" cap="rnd">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2304" name="Espace réservé du numéro de diapositive 1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563B492-6075-114B-8804-8FAB5D4D56D0}" type="slidenum">
              <a:rPr lang="fr-FR"/>
              <a:pPr eaLnBrk="1" hangingPunct="1"/>
              <a:t>7</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428625"/>
            <a:ext cx="8229600" cy="1797050"/>
          </a:xfrm>
        </p:spPr>
        <p:txBody>
          <a:bodyPr/>
          <a:lstStyle/>
          <a:p>
            <a:pPr eaLnBrk="1" hangingPunct="1"/>
            <a:r>
              <a:rPr lang="fr-FR">
                <a:solidFill>
                  <a:srgbClr val="C00000"/>
                </a:solidFill>
                <a:latin typeface="Arial" charset="0"/>
              </a:rPr>
              <a:t>IV. </a:t>
            </a:r>
            <a:r>
              <a:rPr lang="fr-FR">
                <a:latin typeface="Arial" charset="0"/>
              </a:rPr>
              <a:t>Le point sur la grande distribution française</a:t>
            </a:r>
          </a:p>
        </p:txBody>
      </p:sp>
      <p:pic>
        <p:nvPicPr>
          <p:cNvPr id="381956" name="Picture 4"/>
          <p:cNvPicPr>
            <a:picLocks noChangeAspect="1" noChangeArrowheads="1"/>
          </p:cNvPicPr>
          <p:nvPr/>
        </p:nvPicPr>
        <p:blipFill>
          <a:blip r:embed="rId2" cstate="print"/>
          <a:srcRect/>
          <a:stretch>
            <a:fillRect/>
          </a:stretch>
        </p:blipFill>
        <p:spPr bwMode="auto">
          <a:xfrm>
            <a:off x="3357554" y="2808857"/>
            <a:ext cx="3071834" cy="2745043"/>
          </a:xfrm>
          <a:prstGeom prst="round2DiagRect">
            <a:avLst/>
          </a:prstGeom>
          <a:noFill/>
          <a:ln w="12700">
            <a:noFill/>
            <a:miter lim="800000"/>
            <a:headEnd/>
            <a:tailEnd/>
          </a:ln>
          <a:effectLst/>
        </p:spPr>
      </p:pic>
      <p:sp>
        <p:nvSpPr>
          <p:cNvPr id="13316" name="Espace réservé du numéro de diapositive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B1C90BE-C65F-5A48-B094-1F5A937F8A2B}" type="slidenum">
              <a:rPr lang="fr-FR"/>
              <a:pPr eaLnBrk="1" hangingPunct="1"/>
              <a:t>8</a:t>
            </a:fld>
            <a:endParaRPr lang="fr-F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469900" y="5445125"/>
            <a:ext cx="7005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296" tIns="45648" rIns="91296" bIns="45648">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fr-FR" sz="1200" b="1">
                <a:latin typeface="Calibri" charset="0"/>
              </a:rPr>
              <a:t>Évolution Prix = évolution du prix moyen, mixant variation des prix + effets de gamme</a:t>
            </a:r>
          </a:p>
          <a:p>
            <a:r>
              <a:rPr lang="fr-FR" sz="1200" b="1">
                <a:latin typeface="Calibri" charset="0"/>
              </a:rPr>
              <a:t>Effet parc = évolution de la surface du circuit</a:t>
            </a:r>
          </a:p>
        </p:txBody>
      </p:sp>
      <p:sp>
        <p:nvSpPr>
          <p:cNvPr id="14339" name="Rectangle 3"/>
          <p:cNvSpPr>
            <a:spLocks noChangeArrowheads="1"/>
          </p:cNvSpPr>
          <p:nvPr/>
        </p:nvSpPr>
        <p:spPr bwMode="auto">
          <a:xfrm>
            <a:off x="381000" y="84138"/>
            <a:ext cx="822960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8" tIns="45689" rIns="91378" bIns="45689"/>
          <a:lstStyle/>
          <a:p>
            <a:pPr eaLnBrk="0" hangingPunct="0">
              <a:lnSpc>
                <a:spcPct val="95000"/>
              </a:lnSpc>
            </a:pPr>
            <a:r>
              <a:rPr lang="fr-FR" sz="2400">
                <a:solidFill>
                  <a:srgbClr val="0082D1"/>
                </a:solidFill>
                <a:latin typeface="Calibri" charset="0"/>
              </a:rPr>
              <a:t>Mais une croissance PGC+FLS tirée par l</a:t>
            </a:r>
            <a:r>
              <a:rPr lang="ja-JP" altLang="fr-FR" sz="2400">
                <a:solidFill>
                  <a:srgbClr val="0082D1"/>
                </a:solidFill>
                <a:latin typeface="Calibri" charset="0"/>
              </a:rPr>
              <a:t>’</a:t>
            </a:r>
            <a:r>
              <a:rPr lang="fr-FR" sz="2400">
                <a:solidFill>
                  <a:srgbClr val="0082D1"/>
                </a:solidFill>
                <a:latin typeface="Calibri" charset="0"/>
              </a:rPr>
              <a:t>inflation et par l</a:t>
            </a:r>
            <a:r>
              <a:rPr lang="ja-JP" altLang="fr-FR" sz="2400">
                <a:solidFill>
                  <a:srgbClr val="0082D1"/>
                </a:solidFill>
                <a:latin typeface="Calibri" charset="0"/>
              </a:rPr>
              <a:t>’</a:t>
            </a:r>
            <a:r>
              <a:rPr lang="fr-FR" sz="2400">
                <a:solidFill>
                  <a:srgbClr val="0082D1"/>
                </a:solidFill>
                <a:latin typeface="Calibri" charset="0"/>
              </a:rPr>
              <a:t>effet parc, la croissance organique est mal orientée.</a:t>
            </a:r>
          </a:p>
        </p:txBody>
      </p:sp>
      <p:sp>
        <p:nvSpPr>
          <p:cNvPr id="14340" name="Text Box 4"/>
          <p:cNvSpPr txBox="1">
            <a:spLocks noChangeArrowheads="1"/>
          </p:cNvSpPr>
          <p:nvPr/>
        </p:nvSpPr>
        <p:spPr bwMode="auto">
          <a:xfrm>
            <a:off x="3057525" y="6096000"/>
            <a:ext cx="31908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400" tIns="14400" rIns="32400" bIns="14400">
            <a:spAutoFit/>
          </a:bodyPr>
          <a:lstStyle>
            <a:lvl1pPr defTabSz="1041400" eaLnBrk="0" hangingPunct="0">
              <a:defRPr>
                <a:solidFill>
                  <a:schemeClr val="tx1"/>
                </a:solidFill>
                <a:latin typeface="Arial" charset="0"/>
                <a:ea typeface="ＭＳ Ｐゴシック" charset="0"/>
              </a:defRPr>
            </a:lvl1pPr>
            <a:lvl2pPr marL="742950" indent="-285750" defTabSz="1041400" eaLnBrk="0" hangingPunct="0">
              <a:defRPr>
                <a:solidFill>
                  <a:schemeClr val="tx1"/>
                </a:solidFill>
                <a:latin typeface="Arial" charset="0"/>
                <a:ea typeface="ＭＳ Ｐゴシック" charset="0"/>
              </a:defRPr>
            </a:lvl2pPr>
            <a:lvl3pPr marL="1143000" indent="-228600" defTabSz="1041400" eaLnBrk="0" hangingPunct="0">
              <a:defRPr>
                <a:solidFill>
                  <a:schemeClr val="tx1"/>
                </a:solidFill>
                <a:latin typeface="Arial" charset="0"/>
                <a:ea typeface="ＭＳ Ｐゴシック" charset="0"/>
              </a:defRPr>
            </a:lvl3pPr>
            <a:lvl4pPr marL="1600200" indent="-228600" defTabSz="1041400" eaLnBrk="0" hangingPunct="0">
              <a:defRPr>
                <a:solidFill>
                  <a:schemeClr val="tx1"/>
                </a:solidFill>
                <a:latin typeface="Arial" charset="0"/>
                <a:ea typeface="ＭＳ Ｐゴシック" charset="0"/>
              </a:defRPr>
            </a:lvl4pPr>
            <a:lvl5pPr marL="2057400" indent="-228600" defTabSz="1041400" eaLnBrk="0" hangingPunct="0">
              <a:defRPr>
                <a:solidFill>
                  <a:schemeClr val="tx1"/>
                </a:solidFill>
                <a:latin typeface="Arial" charset="0"/>
                <a:ea typeface="ＭＳ Ｐゴシック" charset="0"/>
              </a:defRPr>
            </a:lvl5pPr>
            <a:lvl6pPr marL="2514600" indent="-228600" defTabSz="1041400" eaLnBrk="0" fontAlgn="base" hangingPunct="0">
              <a:spcBef>
                <a:spcPct val="0"/>
              </a:spcBef>
              <a:spcAft>
                <a:spcPct val="0"/>
              </a:spcAft>
              <a:defRPr>
                <a:solidFill>
                  <a:schemeClr val="tx1"/>
                </a:solidFill>
                <a:latin typeface="Arial" charset="0"/>
                <a:ea typeface="ＭＳ Ｐゴシック" charset="0"/>
              </a:defRPr>
            </a:lvl6pPr>
            <a:lvl7pPr marL="2971800" indent="-228600" defTabSz="1041400" eaLnBrk="0" fontAlgn="base" hangingPunct="0">
              <a:spcBef>
                <a:spcPct val="0"/>
              </a:spcBef>
              <a:spcAft>
                <a:spcPct val="0"/>
              </a:spcAft>
              <a:defRPr>
                <a:solidFill>
                  <a:schemeClr val="tx1"/>
                </a:solidFill>
                <a:latin typeface="Arial" charset="0"/>
                <a:ea typeface="ＭＳ Ｐゴシック" charset="0"/>
              </a:defRPr>
            </a:lvl7pPr>
            <a:lvl8pPr marL="3429000" indent="-228600" defTabSz="1041400" eaLnBrk="0" fontAlgn="base" hangingPunct="0">
              <a:spcBef>
                <a:spcPct val="0"/>
              </a:spcBef>
              <a:spcAft>
                <a:spcPct val="0"/>
              </a:spcAft>
              <a:defRPr>
                <a:solidFill>
                  <a:schemeClr val="tx1"/>
                </a:solidFill>
                <a:latin typeface="Arial" charset="0"/>
                <a:ea typeface="ＭＳ Ｐゴシック" charset="0"/>
              </a:defRPr>
            </a:lvl8pPr>
            <a:lvl9pPr marL="3886200" indent="-228600" defTabSz="10414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fr-FR" sz="1400" i="1">
                <a:latin typeface="Calibri" charset="0"/>
              </a:rPr>
              <a:t>Source : Nielsen ScanTrack &amp; Homescan</a:t>
            </a:r>
            <a:endParaRPr lang="fr-FR" sz="2700">
              <a:solidFill>
                <a:srgbClr val="FF6600"/>
              </a:solidFill>
              <a:latin typeface="Calibri" charset="0"/>
            </a:endParaRPr>
          </a:p>
        </p:txBody>
      </p:sp>
      <p:sp>
        <p:nvSpPr>
          <p:cNvPr id="14341" name="Text Box 6"/>
          <p:cNvSpPr txBox="1">
            <a:spLocks noChangeArrowheads="1"/>
          </p:cNvSpPr>
          <p:nvPr/>
        </p:nvSpPr>
        <p:spPr bwMode="auto">
          <a:xfrm>
            <a:off x="469900" y="5099050"/>
            <a:ext cx="20875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fr-FR" sz="1200">
                <a:latin typeface="Calibri" charset="0"/>
              </a:rPr>
              <a:t>CAM P13 2011</a:t>
            </a:r>
          </a:p>
        </p:txBody>
      </p:sp>
      <p:sp>
        <p:nvSpPr>
          <p:cNvPr id="14342" name="Rectangle 7"/>
          <p:cNvSpPr>
            <a:spLocks noChangeArrowheads="1"/>
          </p:cNvSpPr>
          <p:nvPr/>
        </p:nvSpPr>
        <p:spPr bwMode="auto">
          <a:xfrm>
            <a:off x="381000" y="3684588"/>
            <a:ext cx="5418138" cy="690562"/>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charset="0"/>
            </a:endParaRPr>
          </a:p>
        </p:txBody>
      </p:sp>
      <p:pic>
        <p:nvPicPr>
          <p:cNvPr id="14343" name="Picture 7"/>
          <p:cNvPicPr>
            <a:picLocks noChangeAspect="1" noChangeArrowheads="1"/>
          </p:cNvPicPr>
          <p:nvPr/>
        </p:nvPicPr>
        <p:blipFill>
          <a:blip r:embed="rId3">
            <a:extLst>
              <a:ext uri="{28A0092B-C50C-407E-A947-70E740481C1C}">
                <a14:useLocalDpi xmlns:a14="http://schemas.microsoft.com/office/drawing/2010/main" val="0"/>
              </a:ext>
            </a:extLst>
          </a:blip>
          <a:srcRect r="32071"/>
          <a:stretch>
            <a:fillRect/>
          </a:stretch>
        </p:blipFill>
        <p:spPr bwMode="auto">
          <a:xfrm>
            <a:off x="614363" y="1052513"/>
            <a:ext cx="5184775" cy="411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8"/>
          <p:cNvPicPr>
            <a:picLocks noChangeAspect="1" noChangeArrowheads="1"/>
          </p:cNvPicPr>
          <p:nvPr/>
        </p:nvPicPr>
        <p:blipFill>
          <a:blip r:embed="rId3">
            <a:extLst>
              <a:ext uri="{28A0092B-C50C-407E-A947-70E740481C1C}">
                <a14:useLocalDpi xmlns:a14="http://schemas.microsoft.com/office/drawing/2010/main" val="0"/>
              </a:ext>
            </a:extLst>
          </a:blip>
          <a:srcRect l="66035"/>
          <a:stretch>
            <a:fillRect/>
          </a:stretch>
        </p:blipFill>
        <p:spPr bwMode="auto">
          <a:xfrm>
            <a:off x="6122988" y="1066800"/>
            <a:ext cx="258445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Rectangle 9"/>
          <p:cNvSpPr>
            <a:spLocks noChangeArrowheads="1"/>
          </p:cNvSpPr>
          <p:nvPr/>
        </p:nvSpPr>
        <p:spPr bwMode="auto">
          <a:xfrm>
            <a:off x="6248400" y="3702050"/>
            <a:ext cx="2382838" cy="641350"/>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6" name="AutoShape 12"/>
          <p:cNvSpPr>
            <a:spLocks noChangeArrowheads="1"/>
          </p:cNvSpPr>
          <p:nvPr/>
        </p:nvSpPr>
        <p:spPr bwMode="auto">
          <a:xfrm>
            <a:off x="228600" y="1447800"/>
            <a:ext cx="1138238" cy="990600"/>
          </a:xfrm>
          <a:prstGeom prst="roundRect">
            <a:avLst>
              <a:gd name="adj" fmla="val 16667"/>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fr-FR" sz="1200" b="1">
                <a:solidFill>
                  <a:schemeClr val="bg1"/>
                </a:solidFill>
              </a:rPr>
              <a:t>Via une </a:t>
            </a:r>
          </a:p>
          <a:p>
            <a:pPr algn="ctr"/>
            <a:r>
              <a:rPr lang="fr-FR" sz="1200" b="1">
                <a:solidFill>
                  <a:schemeClr val="bg1"/>
                </a:solidFill>
              </a:rPr>
              <a:t>augmentation </a:t>
            </a:r>
            <a:br>
              <a:rPr lang="fr-FR" sz="1200" b="1">
                <a:solidFill>
                  <a:schemeClr val="bg1"/>
                </a:solidFill>
              </a:rPr>
            </a:br>
            <a:r>
              <a:rPr lang="fr-FR" sz="1200" b="1">
                <a:solidFill>
                  <a:schemeClr val="bg1"/>
                </a:solidFill>
              </a:rPr>
              <a:t>des Sommes </a:t>
            </a:r>
            <a:br>
              <a:rPr lang="fr-FR" sz="1200" b="1">
                <a:solidFill>
                  <a:schemeClr val="bg1"/>
                </a:solidFill>
              </a:rPr>
            </a:br>
            <a:r>
              <a:rPr lang="fr-FR" sz="1200" b="1">
                <a:solidFill>
                  <a:schemeClr val="bg1"/>
                </a:solidFill>
              </a:rPr>
              <a:t>dépensées</a:t>
            </a:r>
          </a:p>
        </p:txBody>
      </p:sp>
      <p:sp>
        <p:nvSpPr>
          <p:cNvPr id="14347" name="AutoShape 13"/>
          <p:cNvSpPr>
            <a:spLocks noChangeArrowheads="1"/>
          </p:cNvSpPr>
          <p:nvPr/>
        </p:nvSpPr>
        <p:spPr bwMode="auto">
          <a:xfrm>
            <a:off x="4984750" y="1219200"/>
            <a:ext cx="1138238" cy="990600"/>
          </a:xfrm>
          <a:prstGeom prst="roundRect">
            <a:avLst>
              <a:gd name="adj" fmla="val 1666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fr-FR" sz="1200" b="1">
                <a:solidFill>
                  <a:schemeClr val="bg1"/>
                </a:solidFill>
              </a:rPr>
              <a:t>Via un fort </a:t>
            </a:r>
            <a:br>
              <a:rPr lang="fr-FR" sz="1200" b="1">
                <a:solidFill>
                  <a:schemeClr val="bg1"/>
                </a:solidFill>
              </a:rPr>
            </a:br>
            <a:r>
              <a:rPr lang="fr-FR" sz="1200" b="1">
                <a:solidFill>
                  <a:schemeClr val="bg1"/>
                </a:solidFill>
              </a:rPr>
              <a:t>recrutement</a:t>
            </a:r>
          </a:p>
        </p:txBody>
      </p:sp>
      <p:sp>
        <p:nvSpPr>
          <p:cNvPr id="14348" name="AutoShape 14"/>
          <p:cNvSpPr>
            <a:spLocks noChangeArrowheads="1"/>
          </p:cNvSpPr>
          <p:nvPr/>
        </p:nvSpPr>
        <p:spPr bwMode="auto">
          <a:xfrm>
            <a:off x="7848600" y="1447800"/>
            <a:ext cx="1138238" cy="990600"/>
          </a:xfrm>
          <a:prstGeom prst="roundRect">
            <a:avLst>
              <a:gd name="adj" fmla="val 16667"/>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fr-FR" sz="1200" b="1">
                <a:solidFill>
                  <a:schemeClr val="bg1"/>
                </a:solidFill>
              </a:rPr>
              <a:t>Via une </a:t>
            </a:r>
          </a:p>
          <a:p>
            <a:pPr algn="ctr"/>
            <a:r>
              <a:rPr lang="fr-FR" sz="1200" b="1">
                <a:solidFill>
                  <a:schemeClr val="bg1"/>
                </a:solidFill>
              </a:rPr>
              <a:t>augmentation </a:t>
            </a:r>
            <a:br>
              <a:rPr lang="fr-FR" sz="1200" b="1">
                <a:solidFill>
                  <a:schemeClr val="bg1"/>
                </a:solidFill>
              </a:rPr>
            </a:br>
            <a:r>
              <a:rPr lang="fr-FR" sz="1200" b="1">
                <a:solidFill>
                  <a:schemeClr val="bg1"/>
                </a:solidFill>
              </a:rPr>
              <a:t>des Sommes </a:t>
            </a:r>
            <a:br>
              <a:rPr lang="fr-FR" sz="1200" b="1">
                <a:solidFill>
                  <a:schemeClr val="bg1"/>
                </a:solidFill>
              </a:rPr>
            </a:br>
            <a:r>
              <a:rPr lang="fr-FR" sz="1200" b="1">
                <a:solidFill>
                  <a:schemeClr val="bg1"/>
                </a:solidFill>
              </a:rPr>
              <a:t>dépensées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Modèle par défaut">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3459</TotalTime>
  <Words>1445</Words>
  <Application>Microsoft Macintosh PowerPoint</Application>
  <PresentationFormat>On-screen Show (4:3)</PresentationFormat>
  <Paragraphs>312</Paragraphs>
  <Slides>33</Slides>
  <Notes>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4" baseType="lpstr">
      <vt:lpstr>Arial</vt:lpstr>
      <vt:lpstr>Calibri</vt:lpstr>
      <vt:lpstr>MS PGothic</vt:lpstr>
      <vt:lpstr>Wingdings 3</vt:lpstr>
      <vt:lpstr>Times</vt:lpstr>
      <vt:lpstr>Gill Sans</vt:lpstr>
      <vt:lpstr>ヒラギノ角ゴ Pro W3</vt:lpstr>
      <vt:lpstr>Wingdings</vt:lpstr>
      <vt:lpstr>Arial Narrow</vt:lpstr>
      <vt:lpstr>Modèle par défaut</vt:lpstr>
      <vt:lpstr>Graphique Microsoft Office Excel</vt:lpstr>
      <vt:lpstr>PowerPoint Presentation</vt:lpstr>
      <vt:lpstr>PowerPoint Presentation</vt:lpstr>
      <vt:lpstr>PowerPoint Presentation</vt:lpstr>
      <vt:lpstr>Un CA PGC en 2011 (HM+SM) qui est en ligne avec l’historique </vt:lpstr>
      <vt:lpstr>PowerPoint Presentation</vt:lpstr>
      <vt:lpstr>Les MDD ne gagnent plus de parts de marché depuis 2 ans…</vt:lpstr>
      <vt:lpstr>Surabondance de l’offre</vt:lpstr>
      <vt:lpstr>IV. Le point sur la grande distribution française</vt:lpstr>
      <vt:lpstr>PowerPoint Presentation</vt:lpstr>
      <vt:lpstr>PowerPoint Presentation</vt:lpstr>
      <vt:lpstr>Evolution du parc des Hypermarchés</vt:lpstr>
      <vt:lpstr>Evolution du parc des Supermarchés</vt:lpstr>
      <vt:lpstr>Evolution du parc du Hard discount</vt:lpstr>
      <vt:lpstr>Plus de 600 000 m² autorisés en 2011</vt:lpstr>
      <vt:lpstr>PowerPoint Presentation</vt:lpstr>
      <vt:lpstr>PowerPoint Presentation</vt:lpstr>
      <vt:lpstr>PowerPoint Presentation</vt:lpstr>
      <vt:lpstr>PowerPoint Presentation</vt:lpstr>
      <vt:lpstr>Et les autres distributeurs dans le monde</vt:lpstr>
      <vt:lpstr>PowerPoint Presentation</vt:lpstr>
      <vt:lpstr>PowerPoint Presentation</vt:lpstr>
      <vt:lpstr>PowerPoint Presentation</vt:lpstr>
      <vt:lpstr>Les chiffres 2011 des hypers Carrefour France</vt:lpstr>
      <vt:lpstr>V - Les impacts de la LME et de la crise                                      sur le grand commerce</vt:lpstr>
      <vt:lpstr>La cinquième loi majeure de l’après-guerre</vt:lpstr>
      <vt:lpstr>LME : une équation complexe</vt:lpstr>
      <vt:lpstr>Un constat très amer pour les industriels / fournisseurs / producteurs alors que l’on va aborder l’an V de la LME</vt:lpstr>
      <vt:lpstr>PowerPoint Presentation</vt:lpstr>
      <vt:lpstr>PowerPoint Presentation</vt:lpstr>
      <vt:lpstr>PowerPoint Presentation</vt:lpstr>
      <vt:lpstr>PowerPoint Presentation</vt:lpstr>
      <vt:lpstr>PowerPoint Presentation</vt:lpstr>
      <vt:lpstr>1,9%</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RC de LSA qui exposerait comment un hebdo comme LSA relaie  par l’info et les dossiers les stratégie de communication des firmes agro alimentaire (en général et bretonne en particulier) auprès des lecteurs de la grande distribution  ce qui fait qu’un message  passe ou ne passe pas  comment une stratégie de communication auprès de ces relais forge l’image des marques de l’agro alimentaire comment à son avis les firmes agro-alimentaires bretonnes se comportent dans ce jeu de communication ; en d’autres termes y a-t-il une spécificité de communication ?</dc:title>
  <dc:creator>Your User Name</dc:creator>
  <cp:lastModifiedBy>clouclou</cp:lastModifiedBy>
  <cp:revision>442</cp:revision>
  <dcterms:created xsi:type="dcterms:W3CDTF">2007-08-27T07:18:29Z</dcterms:created>
  <dcterms:modified xsi:type="dcterms:W3CDTF">2012-12-12T11:17:48Z</dcterms:modified>
</cp:coreProperties>
</file>