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1" r:id="rId2"/>
    <p:sldId id="438" r:id="rId3"/>
    <p:sldId id="394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7" r:id="rId12"/>
  </p:sldIdLst>
  <p:sldSz cx="9144000" cy="6858000" type="screen4x3"/>
  <p:notesSz cx="6769100" cy="9906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0000"/>
    <a:srgbClr val="CCFFFF"/>
    <a:srgbClr val="CCFFCC"/>
    <a:srgbClr val="000080"/>
    <a:srgbClr val="FFFF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0" autoAdjust="0"/>
    <p:restoredTop sz="94728" autoAdjust="0"/>
  </p:normalViewPr>
  <p:slideViewPr>
    <p:cSldViewPr>
      <p:cViewPr>
        <p:scale>
          <a:sx n="50" d="100"/>
          <a:sy n="50" d="100"/>
        </p:scale>
        <p:origin x="-17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 smtClean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smtClean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smtClean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09113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605857D7-D6FE-3D49-87D1-7066B4212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 smtClean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smtClean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smtClean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09113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37F3EEF4-ED7B-AE4D-9A73-D5A111FEEB3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80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132138" y="476250"/>
            <a:ext cx="5616575" cy="2952750"/>
          </a:xfrm>
          <a:prstGeom prst="flowChartAlternateProcess">
            <a:avLst/>
          </a:prstGeom>
          <a:gradFill rotWithShape="1">
            <a:gsLst>
              <a:gs pos="0">
                <a:srgbClr val="669900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79388" y="2133600"/>
            <a:ext cx="1800225" cy="0"/>
          </a:xfrm>
          <a:prstGeom prst="line">
            <a:avLst/>
          </a:prstGeom>
          <a:noFill/>
          <a:ln w="2540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79388" y="1012825"/>
            <a:ext cx="1800225" cy="0"/>
          </a:xfrm>
          <a:prstGeom prst="line">
            <a:avLst/>
          </a:prstGeom>
          <a:noFill/>
          <a:ln w="2540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1000" y="1139825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l" eaLnBrk="1" hangingPunct="1">
              <a:defRPr/>
            </a:pPr>
            <a:r>
              <a:rPr lang="fr-FR" sz="4800" smtClean="0">
                <a:solidFill>
                  <a:srgbClr val="669900"/>
                </a:solidFill>
                <a:cs typeface="+mn-cs"/>
              </a:rPr>
              <a:t>SAV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3670300"/>
            <a:ext cx="4967288" cy="982663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 sz="2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132138" y="476250"/>
            <a:ext cx="5616575" cy="2881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99C97FF-0B71-E949-9BDF-EDC61F2A42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569172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07040-6663-FE46-BE7C-C6D3CF228AD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132382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1638" y="274638"/>
            <a:ext cx="2141537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75388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B06EA-9AEA-704F-9AD9-9AE61369A9C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80162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386E7-61D6-A349-AC0E-70788303EA1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56828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A5A0B1-57E0-CD45-A1E4-D907DEE4C54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69671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5A4D56-4C7C-FC48-9D11-D186C007641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328328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1C4787-6B56-1F44-9563-7CF3992965B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447839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BA49C9-C375-6B47-A593-E78FC8D4A19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55019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A6925-5B4E-5740-9842-BB8465E4B9A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92628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1D09F-6A41-604C-806A-8967530ED6C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164638"/>
      </p:ext>
    </p:extLst>
  </p:cSld>
  <p:clrMapOvr>
    <a:masterClrMapping/>
  </p:clrMapOvr>
  <p:transition xmlns:p14="http://schemas.microsoft.com/office/powerpoint/2010/main"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0AF0BF-7B51-1C49-A6D3-28BB2CC70D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009267"/>
      </p:ext>
    </p:extLst>
  </p:cSld>
  <p:clrMapOvr>
    <a:masterClrMapping/>
  </p:clrMapOvr>
  <p:transition xmlns:p14="http://schemas.microsoft.com/office/powerpoint/2010/main"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/>
        </p:nvSpPr>
        <p:spPr bwMode="auto">
          <a:xfrm>
            <a:off x="933450" y="307975"/>
            <a:ext cx="8208963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7" name="Picture 8" descr="Imag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1363"/>
            <a:ext cx="529272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3527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69900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4625"/>
            <a:ext cx="7921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69900"/>
                </a:solidFill>
              </a:defRPr>
            </a:lvl1pPr>
          </a:lstStyle>
          <a:p>
            <a:fld id="{F0FBC318-A27C-0A4E-8D36-CAEF4312018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669900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1116013" y="43815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  <a:ea typeface="ＭＳ Ｐゴシック" pitchFamily="-109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  <a:ea typeface="ＭＳ Ｐゴシック" pitchFamily="-109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  <a:ea typeface="ＭＳ Ｐゴシック" pitchFamily="-109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  <a:ea typeface="ＭＳ Ｐゴシック" pitchFamily="-109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669900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charset="0"/>
        <a:buChar char="q"/>
        <a:defRPr sz="3200">
          <a:solidFill>
            <a:srgbClr val="669900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00"/>
        </a:buClr>
        <a:buFont typeface="Wingdings" pitchFamily="-109" charset="2"/>
        <a:buChar char="ü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00"/>
        </a:buClr>
        <a:buFont typeface="Wingdings" pitchFamily="-109" charset="2"/>
        <a:buChar char="ü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00"/>
        </a:buClr>
        <a:buFont typeface="Wingdings" pitchFamily="-109" charset="2"/>
        <a:buChar char="ü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00"/>
        </a:buClr>
        <a:buFont typeface="Wingdings" pitchFamily="-109" charset="2"/>
        <a:buChar char="ü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685800"/>
            <a:ext cx="2286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3492500" y="849313"/>
            <a:ext cx="4752975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5400" b="1">
                <a:solidFill>
                  <a:schemeClr val="bg1"/>
                </a:solidFill>
              </a:rPr>
              <a:t>LA VISITE </a:t>
            </a:r>
          </a:p>
          <a:p>
            <a:pPr eaLnBrk="1" hangingPunct="1">
              <a:spcBef>
                <a:spcPct val="50000"/>
              </a:spcBef>
            </a:pPr>
            <a:r>
              <a:rPr lang="fr-FR" sz="5400" b="1">
                <a:solidFill>
                  <a:schemeClr val="bg1"/>
                </a:solidFill>
              </a:rPr>
              <a:t>HABITANT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3708400" y="3716338"/>
            <a:ext cx="4679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2000"/>
              <a:t>Comprendre LM et le processus Vision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2000"/>
              <a:t>L</a:t>
            </a:r>
            <a:r>
              <a:rPr lang="ja-JP" altLang="fr-FR" sz="2000"/>
              <a:t>’</a:t>
            </a:r>
            <a:r>
              <a:rPr lang="fr-FR" sz="2000"/>
              <a:t>organisation des visites habitant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0" y="0"/>
            <a:ext cx="9144000" cy="933450"/>
            <a:chOff x="0" y="0"/>
            <a:chExt cx="5760" cy="588"/>
          </a:xfrm>
        </p:grpSpPr>
        <p:sp>
          <p:nvSpPr>
            <p:cNvPr id="22534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2261" y="322"/>
              <a:ext cx="21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Le déroulement de la visite</a:t>
              </a:r>
            </a:p>
          </p:txBody>
        </p:sp>
      </p:grp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250825" y="1125538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400" b="1"/>
              <a:t>Le débriefing: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323850" y="1693863"/>
            <a:ext cx="770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/>
              <a:t>Le débriefing se fait individuellement avec le manager direct.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84213" y="2293938"/>
            <a:ext cx="7561262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/>
              <a:t>qu</a:t>
            </a:r>
            <a:r>
              <a:rPr lang="ja-JP" altLang="fr-FR" sz="1800"/>
              <a:t>’</a:t>
            </a:r>
            <a:r>
              <a:rPr lang="fr-FR" sz="1800"/>
              <a:t>a t-on appris sur les pièces essentielles de la maison 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/>
              <a:t>Quelles attitudes face au bricolage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/>
              <a:t>ce que l</a:t>
            </a:r>
            <a:r>
              <a:rPr lang="ja-JP" altLang="fr-FR" sz="1800"/>
              <a:t>’</a:t>
            </a:r>
            <a:r>
              <a:rPr lang="fr-FR" sz="1800"/>
              <a:t>on a appris sur l</a:t>
            </a:r>
            <a:r>
              <a:rPr lang="ja-JP" altLang="fr-FR" sz="1800"/>
              <a:t>’</a:t>
            </a:r>
            <a:r>
              <a:rPr lang="fr-FR" sz="1800"/>
              <a:t>aménagement 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/>
              <a:t>ce que l</a:t>
            </a:r>
            <a:r>
              <a:rPr lang="ja-JP" altLang="fr-FR" sz="1800"/>
              <a:t>’</a:t>
            </a:r>
            <a:r>
              <a:rPr lang="fr-FR" sz="1800"/>
              <a:t>on a appris sur l</a:t>
            </a:r>
            <a:r>
              <a:rPr lang="ja-JP" altLang="fr-FR" sz="1800"/>
              <a:t>’</a:t>
            </a:r>
            <a:r>
              <a:rPr lang="fr-FR" sz="1800"/>
              <a:t>outillage et les ateliers  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/>
              <a:t>ce que l</a:t>
            </a:r>
            <a:r>
              <a:rPr lang="ja-JP" altLang="fr-FR" sz="1800"/>
              <a:t>’</a:t>
            </a:r>
            <a:r>
              <a:rPr lang="fr-FR" sz="1800"/>
              <a:t>on a appris sur Leroy Merlin (et sur nos concurrents)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/>
              <a:t>problèmes et besoins récurrents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85800"/>
            <a:ext cx="2286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92500" y="849313"/>
            <a:ext cx="47529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5400" b="1">
                <a:solidFill>
                  <a:schemeClr val="bg1"/>
                </a:solidFill>
              </a:rPr>
              <a:t>Vos questions ?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453523-0EC0-5441-A49F-F7FA6C1E6EFF}" type="slidenum">
              <a:rPr lang="fr-FR" sz="1000">
                <a:solidFill>
                  <a:srgbClr val="669900"/>
                </a:solidFill>
              </a:rPr>
              <a:pPr eaLnBrk="1" hangingPunct="1"/>
              <a:t>2</a:t>
            </a:fld>
            <a:endParaRPr lang="fr-FR" sz="1000">
              <a:solidFill>
                <a:srgbClr val="669900"/>
              </a:solidFill>
            </a:endParaRPr>
          </a:p>
        </p:txBody>
      </p:sp>
      <p:grpSp>
        <p:nvGrpSpPr>
          <p:cNvPr id="14339" name="Group 4143"/>
          <p:cNvGrpSpPr>
            <a:grpSpLocks/>
          </p:cNvGrpSpPr>
          <p:nvPr/>
        </p:nvGrpSpPr>
        <p:grpSpPr bwMode="auto">
          <a:xfrm>
            <a:off x="0" y="0"/>
            <a:ext cx="9144000" cy="933450"/>
            <a:chOff x="0" y="0"/>
            <a:chExt cx="5760" cy="588"/>
          </a:xfrm>
        </p:grpSpPr>
        <p:sp>
          <p:nvSpPr>
            <p:cNvPr id="14341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342" name="Text Box 4140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14343" name="Text Box 4141"/>
            <p:cNvSpPr txBox="1">
              <a:spLocks noChangeArrowheads="1"/>
            </p:cNvSpPr>
            <p:nvPr/>
          </p:nvSpPr>
          <p:spPr bwMode="auto">
            <a:xfrm>
              <a:off x="1566" y="322"/>
              <a:ext cx="3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Comprendre le processus de Vision partagée</a:t>
              </a:r>
            </a:p>
          </p:txBody>
        </p:sp>
      </p:grpSp>
      <p:pic>
        <p:nvPicPr>
          <p:cNvPr id="14340" name="Picture 4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29851" r="22337" b="9657"/>
          <a:stretch>
            <a:fillRect/>
          </a:stretch>
        </p:blipFill>
        <p:spPr bwMode="auto">
          <a:xfrm>
            <a:off x="1044575" y="1277938"/>
            <a:ext cx="748823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8578E-4789-7341-9FBD-B188135102BE}" type="slidenum">
              <a:rPr lang="fr-FR" sz="1000">
                <a:solidFill>
                  <a:srgbClr val="669900"/>
                </a:solidFill>
              </a:rPr>
              <a:pPr eaLnBrk="1" hangingPunct="1"/>
              <a:t>3</a:t>
            </a:fld>
            <a:endParaRPr lang="fr-FR" sz="1000">
              <a:solidFill>
                <a:srgbClr val="669900"/>
              </a:solidFill>
            </a:endParaRPr>
          </a:p>
        </p:txBody>
      </p:sp>
      <p:pic>
        <p:nvPicPr>
          <p:cNvPr id="15363" name="Picture 2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8512" r="7178" b="21440"/>
          <a:stretch>
            <a:fillRect/>
          </a:stretch>
        </p:blipFill>
        <p:spPr bwMode="auto">
          <a:xfrm>
            <a:off x="395288" y="1052513"/>
            <a:ext cx="874871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5364" name="Group 2116"/>
          <p:cNvGrpSpPr>
            <a:grpSpLocks/>
          </p:cNvGrpSpPr>
          <p:nvPr/>
        </p:nvGrpSpPr>
        <p:grpSpPr bwMode="auto">
          <a:xfrm>
            <a:off x="0" y="0"/>
            <a:ext cx="9144000" cy="933450"/>
            <a:chOff x="0" y="0"/>
            <a:chExt cx="5760" cy="588"/>
          </a:xfrm>
        </p:grpSpPr>
        <p:sp>
          <p:nvSpPr>
            <p:cNvPr id="15365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366" name="Text Box 2118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15367" name="Text Box 2119"/>
            <p:cNvSpPr txBox="1">
              <a:spLocks noChangeArrowheads="1"/>
            </p:cNvSpPr>
            <p:nvPr/>
          </p:nvSpPr>
          <p:spPr bwMode="auto">
            <a:xfrm>
              <a:off x="1566" y="322"/>
              <a:ext cx="3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Comprendre le processus de Vision partagée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9" r="1807" b="9636"/>
          <a:stretch>
            <a:fillRect/>
          </a:stretch>
        </p:blipFill>
        <p:spPr bwMode="auto">
          <a:xfrm>
            <a:off x="250825" y="1052513"/>
            <a:ext cx="842486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3" r="1839" b="34418"/>
          <a:stretch>
            <a:fillRect/>
          </a:stretch>
        </p:blipFill>
        <p:spPr bwMode="auto">
          <a:xfrm>
            <a:off x="2051050" y="5599113"/>
            <a:ext cx="66929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0" y="0"/>
            <a:ext cx="9144000" cy="933450"/>
            <a:chOff x="0" y="0"/>
            <a:chExt cx="5760" cy="588"/>
          </a:xfrm>
        </p:grpSpPr>
        <p:sp>
          <p:nvSpPr>
            <p:cNvPr id="16389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390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16391" name="Text Box 13"/>
            <p:cNvSpPr txBox="1">
              <a:spLocks noChangeArrowheads="1"/>
            </p:cNvSpPr>
            <p:nvPr/>
          </p:nvSpPr>
          <p:spPr bwMode="auto">
            <a:xfrm>
              <a:off x="1566" y="322"/>
              <a:ext cx="3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Comprendre le processus de Vision partagée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827088" y="981075"/>
            <a:ext cx="7561262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endParaRPr lang="fr-FR" sz="1800" b="1"/>
          </a:p>
          <a:p>
            <a:pPr algn="l" eaLnBrk="1" hangingPunct="1"/>
            <a:r>
              <a:rPr lang="fr-FR" sz="1800" b="1" i="1"/>
              <a:t>Il convient de parler de visites habitants.</a:t>
            </a:r>
          </a:p>
          <a:p>
            <a:pPr algn="l" eaLnBrk="1" hangingPunct="1"/>
            <a:r>
              <a:rPr lang="fr-FR" sz="1800" b="1" i="1"/>
              <a:t>Il s</a:t>
            </a:r>
            <a:r>
              <a:rPr lang="ja-JP" altLang="fr-FR" sz="1800" b="1" i="1"/>
              <a:t>’</a:t>
            </a:r>
            <a:r>
              <a:rPr lang="fr-FR" sz="1800" b="1" i="1"/>
              <a:t>agit de découvrir «  l</a:t>
            </a:r>
            <a:r>
              <a:rPr lang="ja-JP" altLang="fr-FR" sz="1800" b="1" i="1"/>
              <a:t>’</a:t>
            </a:r>
            <a:r>
              <a:rPr lang="fr-FR" sz="1800" b="1" i="1"/>
              <a:t>habitation » et les commentaires de son ou ses occupants..</a:t>
            </a:r>
            <a:endParaRPr lang="fr-FR" sz="1800"/>
          </a:p>
          <a:p>
            <a:pPr algn="l" eaLnBrk="1" hangingPunct="1"/>
            <a:r>
              <a:rPr lang="fr-FR" sz="1800"/>
              <a:t> </a:t>
            </a:r>
            <a:endParaRPr lang="fr-FR" sz="1800" b="1" u="sng"/>
          </a:p>
          <a:p>
            <a:pPr algn="l" eaLnBrk="1" hangingPunct="1"/>
            <a:r>
              <a:rPr lang="fr-FR" sz="1800" b="1" u="sng"/>
              <a:t>Varier les typologies</a:t>
            </a:r>
            <a:endParaRPr lang="fr-FR" sz="1800"/>
          </a:p>
          <a:p>
            <a:pPr algn="l" eaLnBrk="1" hangingPunct="1"/>
            <a:r>
              <a:rPr lang="fr-FR" sz="1800"/>
              <a:t>-         tous types d</a:t>
            </a:r>
            <a:r>
              <a:rPr lang="ja-JP" altLang="fr-FR" sz="1800"/>
              <a:t>’</a:t>
            </a:r>
            <a:r>
              <a:rPr lang="fr-FR" sz="1800"/>
              <a:t>habitation… (maison, appartement…)</a:t>
            </a:r>
          </a:p>
          <a:p>
            <a:pPr algn="l" eaLnBrk="1" hangingPunct="1"/>
            <a:r>
              <a:rPr lang="fr-FR" sz="1800"/>
              <a:t>-         mixer les origines socio-professionnelles</a:t>
            </a:r>
          </a:p>
          <a:p>
            <a:pPr algn="l" eaLnBrk="1" hangingPunct="1"/>
            <a:r>
              <a:rPr lang="fr-FR" sz="1800"/>
              <a:t>-         dans l</a:t>
            </a:r>
            <a:r>
              <a:rPr lang="ja-JP" altLang="fr-FR" sz="1800"/>
              <a:t>’</a:t>
            </a:r>
            <a:r>
              <a:rPr lang="fr-FR" sz="1800"/>
              <a:t>idéal 2 ou 3 visites par personne, pour élargir les observations</a:t>
            </a:r>
          </a:p>
          <a:p>
            <a:pPr algn="l" eaLnBrk="1" hangingPunct="1"/>
            <a:r>
              <a:rPr lang="fr-FR" sz="1800"/>
              <a:t> </a:t>
            </a:r>
            <a:endParaRPr lang="fr-FR" sz="1800" b="1" u="sng"/>
          </a:p>
          <a:p>
            <a:pPr algn="l" eaLnBrk="1" hangingPunct="1"/>
            <a:r>
              <a:rPr lang="fr-FR" sz="1800" b="1" u="sng"/>
              <a:t>Visiter les «  habitants » autour de vous…</a:t>
            </a:r>
            <a:endParaRPr lang="fr-FR" sz="1800"/>
          </a:p>
          <a:p>
            <a:pPr algn="l" eaLnBrk="1" hangingPunct="1"/>
            <a:r>
              <a:rPr lang="fr-FR" sz="1800"/>
              <a:t>-         dans les fichiers clients du magasin : commande clients, carte maison, livraison…</a:t>
            </a:r>
          </a:p>
          <a:p>
            <a:pPr algn="l" eaLnBrk="1" hangingPunct="1"/>
            <a:r>
              <a:rPr lang="fr-FR" sz="1800"/>
              <a:t>-         dans l</a:t>
            </a:r>
            <a:r>
              <a:rPr lang="ja-JP" altLang="fr-FR" sz="1800"/>
              <a:t>’</a:t>
            </a:r>
            <a:r>
              <a:rPr lang="fr-FR" sz="1800"/>
              <a:t>entourage des collaborateurs (amis, famille….)</a:t>
            </a:r>
          </a:p>
          <a:p>
            <a:pPr algn="l" eaLnBrk="1" hangingPunct="1"/>
            <a:r>
              <a:rPr lang="fr-FR" sz="1800"/>
              <a:t>-         par affichage dans le magasin, ….</a:t>
            </a:r>
          </a:p>
          <a:p>
            <a:pPr algn="l" eaLnBrk="1" hangingPunct="1"/>
            <a:r>
              <a:rPr lang="fr-FR" sz="1800"/>
              <a:t>-         Via les agents immobiliers-        </a:t>
            </a:r>
          </a:p>
        </p:txBody>
      </p:sp>
      <p:grpSp>
        <p:nvGrpSpPr>
          <p:cNvPr id="17411" name="Group 9"/>
          <p:cNvGrpSpPr>
            <a:grpSpLocks/>
          </p:cNvGrpSpPr>
          <p:nvPr/>
        </p:nvGrpSpPr>
        <p:grpSpPr bwMode="auto">
          <a:xfrm>
            <a:off x="0" y="0"/>
            <a:ext cx="9144000" cy="933450"/>
            <a:chOff x="0" y="0"/>
            <a:chExt cx="5760" cy="588"/>
          </a:xfrm>
        </p:grpSpPr>
        <p:sp>
          <p:nvSpPr>
            <p:cNvPr id="17412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413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2062" y="322"/>
              <a:ext cx="2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Comment organiser les visites 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82804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800" b="1" u="sng"/>
              <a:t>Parler simplement de notre démarche</a:t>
            </a:r>
            <a:endParaRPr lang="fr-FR" sz="1800"/>
          </a:p>
          <a:p>
            <a:pPr algn="l" eaLnBrk="1" hangingPunct="1"/>
            <a:r>
              <a:rPr lang="fr-FR" sz="1800"/>
              <a:t>-         Dire la vérité….</a:t>
            </a:r>
          </a:p>
          <a:p>
            <a:pPr algn="l" eaLnBrk="1" hangingPunct="1"/>
            <a:r>
              <a:rPr lang="fr-FR" sz="1800"/>
              <a:t>-         Nous venons</a:t>
            </a:r>
          </a:p>
          <a:p>
            <a:pPr algn="l" eaLnBrk="1" hangingPunct="1"/>
            <a:r>
              <a:rPr lang="fr-FR" sz="1800"/>
              <a:t>o       Pour mieux comprendre les problématiques habitat </a:t>
            </a:r>
          </a:p>
          <a:p>
            <a:pPr algn="l" eaLnBrk="1" hangingPunct="1"/>
            <a:r>
              <a:rPr lang="fr-FR" sz="1800"/>
              <a:t>o       Pour mieux adapter nos produits et nos magasins aux besoins des clients</a:t>
            </a:r>
          </a:p>
          <a:p>
            <a:pPr algn="l" eaLnBrk="1" hangingPunct="1"/>
            <a:r>
              <a:rPr lang="fr-FR" sz="1800"/>
              <a:t>o       Parce que Leroy Merlin tient  compte de l</a:t>
            </a:r>
            <a:r>
              <a:rPr lang="ja-JP" altLang="fr-FR" sz="1800"/>
              <a:t>’</a:t>
            </a:r>
            <a:r>
              <a:rPr lang="fr-FR" sz="1800"/>
              <a:t>avis des collaborateurs et des clients pour construire sa stratégie d</a:t>
            </a:r>
            <a:r>
              <a:rPr lang="ja-JP" altLang="fr-FR" sz="1800"/>
              <a:t>’</a:t>
            </a:r>
            <a:r>
              <a:rPr lang="fr-FR" sz="1800"/>
              <a:t>entreprise….</a:t>
            </a:r>
          </a:p>
          <a:p>
            <a:pPr algn="l" eaLnBrk="1" hangingPunct="1"/>
            <a:r>
              <a:rPr lang="fr-FR" sz="1800"/>
              <a:t> </a:t>
            </a:r>
            <a:endParaRPr lang="fr-FR" sz="1800" b="1"/>
          </a:p>
          <a:p>
            <a:pPr algn="l" eaLnBrk="1" hangingPunct="1"/>
            <a:r>
              <a:rPr lang="fr-FR" sz="1800" b="1"/>
              <a:t>Un cadeau est parfois judicieux</a:t>
            </a:r>
          </a:p>
          <a:p>
            <a:pPr algn="l" eaLnBrk="1" hangingPunct="1"/>
            <a:r>
              <a:rPr lang="fr-FR" sz="1800"/>
              <a:t>-         Seulement si le magasin ou le service le souhaite, et en détecte le besoin </a:t>
            </a:r>
          </a:p>
          <a:p>
            <a:pPr algn="l" eaLnBrk="1" hangingPunct="1"/>
            <a:r>
              <a:rPr lang="fr-FR" sz="1800"/>
              <a:t>-         Ex : un bon d</a:t>
            </a:r>
            <a:r>
              <a:rPr lang="ja-JP" altLang="fr-FR" sz="1800"/>
              <a:t>’</a:t>
            </a:r>
            <a:r>
              <a:rPr lang="fr-FR" sz="1800"/>
              <a:t>achat, un livre, une cassette….</a:t>
            </a:r>
          </a:p>
          <a:p>
            <a:pPr algn="l" eaLnBrk="1" hangingPunct="1"/>
            <a:r>
              <a:rPr lang="fr-FR" sz="1800"/>
              <a:t> </a:t>
            </a:r>
            <a:endParaRPr lang="fr-FR" sz="1800" b="1"/>
          </a:p>
          <a:p>
            <a:pPr algn="l" eaLnBrk="1" hangingPunct="1"/>
            <a:r>
              <a:rPr lang="fr-FR" sz="1800" b="1"/>
              <a:t>Utiliser le guide visite Habitant  disponible sur intranet Vision</a:t>
            </a:r>
          </a:p>
          <a:p>
            <a:pPr algn="l" eaLnBrk="1" hangingPunct="1"/>
            <a:r>
              <a:rPr lang="fr-FR" sz="1800"/>
              <a:t>-         bien lire les pages de présentation… «  les bonnes pratiques et les comportements »</a:t>
            </a:r>
          </a:p>
          <a:p>
            <a:pPr algn="l" eaLnBrk="1" hangingPunct="1"/>
            <a:r>
              <a:rPr lang="fr-FR" sz="1800"/>
              <a:t>-         mieux vaut visiter quelques pièces de manière approfondie plutôt que des observations en surfaces</a:t>
            </a:r>
          </a:p>
          <a:p>
            <a:pPr algn="l" eaLnBrk="1" hangingPunct="1"/>
            <a:r>
              <a:rPr lang="fr-FR" sz="1800"/>
              <a:t>-         en binôme, l</a:t>
            </a:r>
            <a:r>
              <a:rPr lang="ja-JP" altLang="fr-FR" sz="1800"/>
              <a:t>’</a:t>
            </a:r>
            <a:r>
              <a:rPr lang="fr-FR" sz="1800"/>
              <a:t>un pose des questions et l</a:t>
            </a:r>
            <a:r>
              <a:rPr lang="ja-JP" altLang="fr-FR" sz="1800"/>
              <a:t>’</a:t>
            </a:r>
            <a:r>
              <a:rPr lang="fr-FR" sz="1800"/>
              <a:t>autre prend des notes.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0" y="0"/>
            <a:ext cx="9144000" cy="1212850"/>
            <a:chOff x="0" y="0"/>
            <a:chExt cx="5760" cy="764"/>
          </a:xfrm>
        </p:grpSpPr>
        <p:sp>
          <p:nvSpPr>
            <p:cNvPr id="18436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8437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18438" name="Text Box 9"/>
            <p:cNvSpPr txBox="1">
              <a:spLocks noChangeArrowheads="1"/>
            </p:cNvSpPr>
            <p:nvPr/>
          </p:nvSpPr>
          <p:spPr bwMode="auto">
            <a:xfrm>
              <a:off x="2056" y="322"/>
              <a:ext cx="2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Comment organiser les visites ?</a:t>
              </a:r>
            </a:p>
            <a:p>
              <a:pPr eaLnBrk="1" hangingPunct="1"/>
              <a:endParaRPr lang="fr-FR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0" y="0"/>
            <a:ext cx="9144000" cy="1212850"/>
            <a:chOff x="0" y="0"/>
            <a:chExt cx="5760" cy="764"/>
          </a:xfrm>
        </p:grpSpPr>
        <p:sp>
          <p:nvSpPr>
            <p:cNvPr id="19460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2056" y="322"/>
              <a:ext cx="2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Comment organiser les visites ?</a:t>
              </a:r>
            </a:p>
            <a:p>
              <a:pPr eaLnBrk="1" hangingPunct="1"/>
              <a:endParaRPr lang="fr-FR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323850" y="1611313"/>
            <a:ext cx="856932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800" b="1"/>
              <a:t>Expliquer toute la démarche aux collaborateurs</a:t>
            </a:r>
          </a:p>
          <a:p>
            <a:pPr algn="l" eaLnBrk="1" hangingPunct="1"/>
            <a:r>
              <a:rPr lang="fr-FR" sz="1800"/>
              <a:t>-         pour vous aider, le ppt Vision sur le site intranet</a:t>
            </a:r>
          </a:p>
          <a:p>
            <a:pPr algn="l" eaLnBrk="1" hangingPunct="1"/>
            <a:r>
              <a:rPr lang="fr-FR" sz="1800"/>
              <a:t>-         nous vous conseillons de constituer des binômes de visite « équilibrés» dans les profils.</a:t>
            </a:r>
          </a:p>
          <a:p>
            <a:pPr algn="l" eaLnBrk="1" hangingPunct="1"/>
            <a:r>
              <a:rPr lang="fr-FR" sz="1800"/>
              <a:t>-         Bien lire les conseils de visite avec les collaborateurs avant leur départ.</a:t>
            </a:r>
          </a:p>
          <a:p>
            <a:pPr algn="l" eaLnBrk="1" hangingPunct="1"/>
            <a:r>
              <a:rPr lang="fr-FR" sz="1800"/>
              <a:t> </a:t>
            </a:r>
            <a:endParaRPr lang="fr-FR" sz="1800" b="1"/>
          </a:p>
          <a:p>
            <a:pPr algn="l" eaLnBrk="1" hangingPunct="1"/>
            <a:r>
              <a:rPr lang="fr-FR" sz="1800" b="1"/>
              <a:t>Debriefer les visites</a:t>
            </a:r>
          </a:p>
          <a:p>
            <a:pPr algn="l" eaLnBrk="1" hangingPunct="1"/>
            <a:r>
              <a:rPr lang="fr-FR" sz="1800"/>
              <a:t>Par groupe de 10 à 15 personnes, </a:t>
            </a:r>
          </a:p>
          <a:p>
            <a:pPr algn="l" eaLnBrk="1" hangingPunct="1"/>
            <a:r>
              <a:rPr lang="fr-FR" sz="1800"/>
              <a:t>Faire le point sur les éléments essentiels, les tendances</a:t>
            </a:r>
          </a:p>
          <a:p>
            <a:pPr algn="l" eaLnBrk="1" hangingPunct="1"/>
            <a:r>
              <a:rPr lang="fr-FR" sz="1800"/>
              <a:t>Recenser les orientations à intégrer dans la vision 2021.</a:t>
            </a:r>
          </a:p>
          <a:p>
            <a:pPr algn="l" eaLnBrk="1" hangingPunct="1"/>
            <a:r>
              <a:rPr lang="fr-FR" sz="1800"/>
              <a:t>Faire exprimer «  le premier pas «  demain matin dans mon métier.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0" y="0"/>
            <a:ext cx="9144000" cy="1212850"/>
            <a:chOff x="0" y="0"/>
            <a:chExt cx="5760" cy="764"/>
          </a:xfrm>
        </p:grpSpPr>
        <p:sp>
          <p:nvSpPr>
            <p:cNvPr id="20488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48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20490" name="Text Box 7"/>
            <p:cNvSpPr txBox="1">
              <a:spLocks noChangeArrowheads="1"/>
            </p:cNvSpPr>
            <p:nvPr/>
          </p:nvSpPr>
          <p:spPr bwMode="auto">
            <a:xfrm>
              <a:off x="2266" y="322"/>
              <a:ext cx="216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Le déroulement de la visite</a:t>
              </a:r>
            </a:p>
            <a:p>
              <a:pPr eaLnBrk="1" hangingPunct="1"/>
              <a:endParaRPr lang="fr-FR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85328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2400" b="1"/>
              <a:t>Quel est l</a:t>
            </a:r>
            <a:r>
              <a:rPr lang="ja-JP" altLang="fr-FR" sz="2400" b="1"/>
              <a:t>’</a:t>
            </a:r>
            <a:r>
              <a:rPr lang="fr-FR" sz="2400" b="1"/>
              <a:t>objectif?</a:t>
            </a:r>
          </a:p>
          <a:p>
            <a:pPr algn="l" eaLnBrk="1" hangingPunct="1"/>
            <a:r>
              <a:rPr lang="fr-FR" sz="2400" b="1"/>
              <a:t>Comprendre le lien entre histoires de gens, de maisons, </a:t>
            </a:r>
          </a:p>
          <a:p>
            <a:pPr algn="l" eaLnBrk="1" hangingPunct="1"/>
            <a:r>
              <a:rPr lang="fr-FR" sz="2400" b="1"/>
              <a:t>de projets, de produits, de budgets et de rêves pour demain.</a:t>
            </a:r>
          </a:p>
        </p:txBody>
      </p: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900113" y="2487613"/>
            <a:ext cx="8315325" cy="1373187"/>
            <a:chOff x="249" y="1470"/>
            <a:chExt cx="5238" cy="865"/>
          </a:xfrm>
        </p:grpSpPr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249" y="1470"/>
              <a:ext cx="38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000"/>
                <a:t>La visite se déroulera en 2 parties</a:t>
              </a:r>
            </a:p>
          </p:txBody>
        </p:sp>
        <p:sp>
          <p:nvSpPr>
            <p:cNvPr id="20487" name="Text Box 10"/>
            <p:cNvSpPr txBox="1">
              <a:spLocks noChangeArrowheads="1"/>
            </p:cNvSpPr>
            <p:nvPr/>
          </p:nvSpPr>
          <p:spPr bwMode="auto">
            <a:xfrm>
              <a:off x="1292" y="1797"/>
              <a:ext cx="4195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Char char="-"/>
              </a:pPr>
              <a:r>
                <a:rPr lang="fr-FR" sz="2000"/>
                <a:t>Un état des lieux des travaux.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-"/>
              </a:pPr>
              <a:r>
                <a:rPr lang="fr-FR" sz="2000"/>
                <a:t>Les projets de demain</a:t>
              </a:r>
            </a:p>
          </p:txBody>
        </p:sp>
      </p:grp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395288" y="4076700"/>
            <a:ext cx="84978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2000"/>
              <a:t>La réponse à toutes ces questions doit suivre le </a:t>
            </a:r>
            <a:r>
              <a:rPr lang="fr-FR" sz="2000" b="1" u="sng"/>
              <a:t>fil rouge des pièces de la maison</a:t>
            </a:r>
            <a:r>
              <a:rPr lang="fr-FR" sz="2000"/>
              <a:t> afin d</a:t>
            </a:r>
            <a:r>
              <a:rPr lang="ja-JP" altLang="fr-FR" sz="2000"/>
              <a:t>’</a:t>
            </a:r>
            <a:r>
              <a:rPr lang="fr-FR" sz="2000"/>
              <a:t>avoir une vision globale et de finir par un constat factuel :</a:t>
            </a:r>
            <a:endParaRPr lang="fr-FR" sz="2000" b="1"/>
          </a:p>
          <a:p>
            <a:pPr algn="r" eaLnBrk="1" hangingPunct="1"/>
            <a:r>
              <a:rPr lang="fr-FR" sz="2000" b="1"/>
              <a:t>1) Quelle est la part de marché LM par pièce de la maison sur le budget du client ?</a:t>
            </a:r>
          </a:p>
          <a:p>
            <a:pPr algn="r" eaLnBrk="1" hangingPunct="1"/>
            <a:r>
              <a:rPr lang="fr-FR" sz="2000" b="1"/>
              <a:t>2) Quelle part de marché également pour ses différents concurrents ?</a:t>
            </a:r>
          </a:p>
          <a:p>
            <a:pPr algn="r" eaLnBrk="1" hangingPunct="1"/>
            <a:r>
              <a:rPr lang="fr-FR" sz="2000" b="1"/>
              <a:t>3)  Sur quelle  durée ?</a:t>
            </a:r>
            <a:r>
              <a:rPr lang="fr-FR" sz="20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0" y="0"/>
            <a:ext cx="9144000" cy="933450"/>
            <a:chOff x="0" y="0"/>
            <a:chExt cx="5760" cy="588"/>
          </a:xfrm>
        </p:grpSpPr>
        <p:sp>
          <p:nvSpPr>
            <p:cNvPr id="21517" name="Text Box 3"/>
            <p:cNvSpPr txBox="1">
              <a:spLocks noChangeArrowheads="1"/>
            </p:cNvSpPr>
            <p:nvPr/>
          </p:nvSpPr>
          <p:spPr bwMode="auto">
            <a:xfrm>
              <a:off x="657" y="300"/>
              <a:ext cx="51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518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</a:rPr>
                <a:t>Les visites habitants</a:t>
              </a:r>
            </a:p>
          </p:txBody>
        </p:sp>
        <p:sp>
          <p:nvSpPr>
            <p:cNvPr id="21519" name="Text Box 7"/>
            <p:cNvSpPr txBox="1">
              <a:spLocks noChangeArrowheads="1"/>
            </p:cNvSpPr>
            <p:nvPr/>
          </p:nvSpPr>
          <p:spPr bwMode="auto">
            <a:xfrm>
              <a:off x="2261" y="322"/>
              <a:ext cx="21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>
                  <a:solidFill>
                    <a:schemeClr val="bg1"/>
                  </a:solidFill>
                </a:rPr>
                <a:t>Le déroulement de la visite</a:t>
              </a:r>
            </a:p>
          </p:txBody>
        </p:sp>
      </p:grp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/>
              <a:t>Un guide comportemental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468313" y="3133725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/>
              <a:t>Un protocole de visite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971550" y="1989138"/>
            <a:ext cx="5435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800" b="1"/>
              <a:t>En visite à l</a:t>
            </a:r>
            <a:r>
              <a:rPr lang="ja-JP" altLang="fr-FR" sz="1800" b="1"/>
              <a:t>’</a:t>
            </a:r>
            <a:r>
              <a:rPr lang="fr-FR" sz="1800" b="1"/>
              <a:t>extérieur, chacun de nos comportements est porteur de l</a:t>
            </a:r>
            <a:r>
              <a:rPr lang="ja-JP" altLang="fr-FR" sz="1800" b="1"/>
              <a:t>’</a:t>
            </a:r>
            <a:r>
              <a:rPr lang="fr-FR" sz="1800" b="1"/>
              <a:t>image Leroy Merlin.</a:t>
            </a:r>
          </a:p>
        </p:txBody>
      </p:sp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1330325" y="3644900"/>
            <a:ext cx="6842125" cy="2376488"/>
            <a:chOff x="567" y="2432"/>
            <a:chExt cx="4310" cy="1497"/>
          </a:xfrm>
        </p:grpSpPr>
        <p:sp>
          <p:nvSpPr>
            <p:cNvPr id="21512" name="Text Box 12"/>
            <p:cNvSpPr txBox="1">
              <a:spLocks noChangeArrowheads="1"/>
            </p:cNvSpPr>
            <p:nvPr/>
          </p:nvSpPr>
          <p:spPr bwMode="auto">
            <a:xfrm>
              <a:off x="567" y="2432"/>
              <a:ext cx="431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500" b="1"/>
                <a:t>- Début de la visite : présentations</a:t>
              </a:r>
              <a:r>
                <a:rPr lang="fr-FR" sz="1500"/>
                <a:t> </a:t>
              </a:r>
            </a:p>
          </p:txBody>
        </p:sp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567" y="2729"/>
              <a:ext cx="431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500" b="1"/>
                <a:t>- Le déroulement de la visite proprement dite</a:t>
              </a:r>
              <a:r>
                <a:rPr lang="fr-FR" sz="1500"/>
                <a:t> </a:t>
              </a:r>
            </a:p>
          </p:txBody>
        </p:sp>
        <p:sp>
          <p:nvSpPr>
            <p:cNvPr id="21514" name="Text Box 14"/>
            <p:cNvSpPr txBox="1">
              <a:spLocks noChangeArrowheads="1"/>
            </p:cNvSpPr>
            <p:nvPr/>
          </p:nvSpPr>
          <p:spPr bwMode="auto">
            <a:xfrm>
              <a:off x="567" y="3047"/>
              <a:ext cx="431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500" b="1"/>
                <a:t>- l</a:t>
              </a:r>
              <a:r>
                <a:rPr lang="ja-JP" altLang="fr-FR" sz="1500" b="1"/>
                <a:t>’</a:t>
              </a:r>
              <a:r>
                <a:rPr lang="fr-FR" sz="1500" b="1"/>
                <a:t>approfondissement de la visite</a:t>
              </a:r>
              <a:r>
                <a:rPr lang="fr-FR" sz="1500"/>
                <a:t> </a:t>
              </a:r>
            </a:p>
          </p:txBody>
        </p:sp>
        <p:sp>
          <p:nvSpPr>
            <p:cNvPr id="21515" name="Text Box 15"/>
            <p:cNvSpPr txBox="1">
              <a:spLocks noChangeArrowheads="1"/>
            </p:cNvSpPr>
            <p:nvPr/>
          </p:nvSpPr>
          <p:spPr bwMode="auto">
            <a:xfrm>
              <a:off x="567" y="3364"/>
              <a:ext cx="431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500" b="1"/>
                <a:t>- Son niveau de bricolage</a:t>
              </a:r>
              <a:endParaRPr lang="fr-FR" sz="1500"/>
            </a:p>
          </p:txBody>
        </p:sp>
        <p:sp>
          <p:nvSpPr>
            <p:cNvPr id="21516" name="Text Box 16"/>
            <p:cNvSpPr txBox="1">
              <a:spLocks noChangeArrowheads="1"/>
            </p:cNvSpPr>
            <p:nvPr/>
          </p:nvSpPr>
          <p:spPr bwMode="auto">
            <a:xfrm>
              <a:off x="567" y="3727"/>
              <a:ext cx="431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500" b="1"/>
                <a:t>- En fin de visite, relancer sur LM</a:t>
              </a:r>
              <a:endParaRPr lang="fr-FR" sz="1500"/>
            </a:p>
          </p:txBody>
        </p:sp>
      </p:grpSp>
      <p:sp>
        <p:nvSpPr>
          <p:cNvPr id="21511" name="Text Box 17"/>
          <p:cNvSpPr txBox="1">
            <a:spLocks noChangeArrowheads="1"/>
          </p:cNvSpPr>
          <p:nvPr/>
        </p:nvSpPr>
        <p:spPr bwMode="auto">
          <a:xfrm>
            <a:off x="4500563" y="1052513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 b="1"/>
              <a:t>Chaque collaborateur reçois :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11892</TotalTime>
  <Words>290</Words>
  <Application>Microsoft Macintosh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ＭＳ Ｐゴシック</vt:lpstr>
      <vt:lpstr>Wingdings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Sopra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JC Marescaux</dc:creator>
  <cp:lastModifiedBy>clouclou</cp:lastModifiedBy>
  <cp:revision>257</cp:revision>
  <dcterms:created xsi:type="dcterms:W3CDTF">2010-09-14T19:06:55Z</dcterms:created>
  <dcterms:modified xsi:type="dcterms:W3CDTF">2012-12-12T11:14:10Z</dcterms:modified>
</cp:coreProperties>
</file>