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4"/>
  </p:notesMasterIdLst>
  <p:sldIdLst>
    <p:sldId id="257" r:id="rId2"/>
    <p:sldId id="258" r:id="rId3"/>
    <p:sldId id="259" r:id="rId4"/>
    <p:sldId id="260" r:id="rId5"/>
    <p:sldId id="261" r:id="rId6"/>
    <p:sldId id="269" r:id="rId7"/>
    <p:sldId id="263" r:id="rId8"/>
    <p:sldId id="271" r:id="rId9"/>
    <p:sldId id="262" r:id="rId10"/>
    <p:sldId id="270" r:id="rId11"/>
    <p:sldId id="256" r:id="rId12"/>
    <p:sldId id="272" r:id="rId1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ＭＳ Ｐゴシック" charset="0"/>
        <a:cs typeface="+mn-cs"/>
      </a:defRPr>
    </a:lvl1pPr>
    <a:lvl2pPr marL="457200" algn="l" rtl="0" eaLnBrk="0" fontAlgn="base" hangingPunct="0">
      <a:spcBef>
        <a:spcPct val="0"/>
      </a:spcBef>
      <a:spcAft>
        <a:spcPct val="0"/>
      </a:spcAft>
      <a:defRPr sz="2400" kern="1200">
        <a:solidFill>
          <a:schemeClr val="tx1"/>
        </a:solidFill>
        <a:latin typeface="Times New Roman"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Times New Roman"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Times New Roman"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Times New Roman" charset="0"/>
        <a:ea typeface="ＭＳ Ｐゴシック" charset="0"/>
        <a:cs typeface="+mn-cs"/>
      </a:defRPr>
    </a:lvl5pPr>
    <a:lvl6pPr marL="2286000" algn="l" defTabSz="457200" rtl="0" eaLnBrk="1" latinLnBrk="0" hangingPunct="1">
      <a:defRPr sz="2400" kern="1200">
        <a:solidFill>
          <a:schemeClr val="tx1"/>
        </a:solidFill>
        <a:latin typeface="Times New Roman" charset="0"/>
        <a:ea typeface="ＭＳ Ｐゴシック" charset="0"/>
        <a:cs typeface="+mn-cs"/>
      </a:defRPr>
    </a:lvl6pPr>
    <a:lvl7pPr marL="2743200" algn="l" defTabSz="457200" rtl="0" eaLnBrk="1" latinLnBrk="0" hangingPunct="1">
      <a:defRPr sz="2400" kern="1200">
        <a:solidFill>
          <a:schemeClr val="tx1"/>
        </a:solidFill>
        <a:latin typeface="Times New Roman" charset="0"/>
        <a:ea typeface="ＭＳ Ｐゴシック" charset="0"/>
        <a:cs typeface="+mn-cs"/>
      </a:defRPr>
    </a:lvl7pPr>
    <a:lvl8pPr marL="3200400" algn="l" defTabSz="457200" rtl="0" eaLnBrk="1" latinLnBrk="0" hangingPunct="1">
      <a:defRPr sz="2400" kern="1200">
        <a:solidFill>
          <a:schemeClr val="tx1"/>
        </a:solidFill>
        <a:latin typeface="Times New Roman" charset="0"/>
        <a:ea typeface="ＭＳ Ｐゴシック" charset="0"/>
        <a:cs typeface="+mn-cs"/>
      </a:defRPr>
    </a:lvl8pPr>
    <a:lvl9pPr marL="3657600" algn="l" defTabSz="457200" rtl="0" eaLnBrk="1" latinLnBrk="0" hangingPunct="1">
      <a:defRPr sz="2400" kern="1200">
        <a:solidFill>
          <a:schemeClr val="tx1"/>
        </a:solidFill>
        <a:latin typeface="Times New Roman"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200" y="-1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28" d="100"/>
          <a:sy n="28" d="100"/>
        </p:scale>
        <p:origin x="-1266"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atin typeface="Times New Roman" pitchFamily="18" charset="0"/>
                <a:ea typeface="+mn-ea"/>
              </a:defRPr>
            </a:lvl1pPr>
          </a:lstStyle>
          <a:p>
            <a:pPr>
              <a:defRPr/>
            </a:pPr>
            <a:endParaRPr lang="fr-FR"/>
          </a:p>
        </p:txBody>
      </p:sp>
      <p:sp>
        <p:nvSpPr>
          <p:cNvPr id="3075"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atin typeface="Times New Roman" pitchFamily="18" charset="0"/>
                <a:ea typeface="+mn-ea"/>
              </a:defRPr>
            </a:lvl1pPr>
          </a:lstStyle>
          <a:p>
            <a:pPr>
              <a:defRPr/>
            </a:pPr>
            <a:endParaRPr lang="fr-FR"/>
          </a:p>
        </p:txBody>
      </p:sp>
      <p:sp>
        <p:nvSpPr>
          <p:cNvPr id="14340"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ma14:placeholderFlag xmlns:ma14="http://schemas.microsoft.com/office/mac/drawingml/2011/main" val="1"/>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atin typeface="Times New Roman" pitchFamily="18" charset="0"/>
                <a:ea typeface="+mn-ea"/>
              </a:defRPr>
            </a:lvl1pPr>
          </a:lstStyle>
          <a:p>
            <a:pPr>
              <a:defRPr/>
            </a:pPr>
            <a:endParaRPr lang="fr-FR"/>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B923BFB6-3A36-014C-AD9C-01753CB7F91E}" type="slidenum">
              <a:rPr lang="fr-FR"/>
              <a:pPr/>
              <a:t>‹#›</a:t>
            </a:fld>
            <a:endParaRPr lang="fr-FR"/>
          </a:p>
        </p:txBody>
      </p:sp>
    </p:spTree>
    <p:extLst>
      <p:ext uri="{BB962C8B-B14F-4D97-AF65-F5344CB8AC3E}">
        <p14:creationId xmlns:p14="http://schemas.microsoft.com/office/powerpoint/2010/main" val="10135872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fld id="{47D66ADE-1EBA-0141-9235-85216491072E}" type="slidenum">
              <a:rPr lang="fr-FR"/>
              <a:pPr/>
              <a:t>‹#›</a:t>
            </a:fld>
            <a:endParaRPr lang="fr-FR"/>
          </a:p>
        </p:txBody>
      </p:sp>
    </p:spTree>
    <p:extLst>
      <p:ext uri="{BB962C8B-B14F-4D97-AF65-F5344CB8AC3E}">
        <p14:creationId xmlns:p14="http://schemas.microsoft.com/office/powerpoint/2010/main" val="1276072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fld id="{C0870A69-B40E-1245-89DE-1820168689B8}" type="slidenum">
              <a:rPr lang="fr-FR"/>
              <a:pPr/>
              <a:t>‹#›</a:t>
            </a:fld>
            <a:endParaRPr lang="fr-FR"/>
          </a:p>
        </p:txBody>
      </p:sp>
    </p:spTree>
    <p:extLst>
      <p:ext uri="{BB962C8B-B14F-4D97-AF65-F5344CB8AC3E}">
        <p14:creationId xmlns:p14="http://schemas.microsoft.com/office/powerpoint/2010/main" val="329664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15100" y="609600"/>
            <a:ext cx="1943100" cy="5486400"/>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685800" y="609600"/>
            <a:ext cx="5676900" cy="548640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fld id="{B39157E4-A331-044C-B869-66C3113DCA10}" type="slidenum">
              <a:rPr lang="fr-FR"/>
              <a:pPr/>
              <a:t>‹#›</a:t>
            </a:fld>
            <a:endParaRPr lang="fr-FR"/>
          </a:p>
        </p:txBody>
      </p:sp>
    </p:spTree>
    <p:extLst>
      <p:ext uri="{BB962C8B-B14F-4D97-AF65-F5344CB8AC3E}">
        <p14:creationId xmlns:p14="http://schemas.microsoft.com/office/powerpoint/2010/main" val="1052188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fld id="{51C52DA5-511D-CF4B-856C-E8E34714CD6F}" type="slidenum">
              <a:rPr lang="fr-FR"/>
              <a:pPr/>
              <a:t>‹#›</a:t>
            </a:fld>
            <a:endParaRPr lang="fr-FR"/>
          </a:p>
        </p:txBody>
      </p:sp>
    </p:spTree>
    <p:extLst>
      <p:ext uri="{BB962C8B-B14F-4D97-AF65-F5344CB8AC3E}">
        <p14:creationId xmlns:p14="http://schemas.microsoft.com/office/powerpoint/2010/main" val="820403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fld id="{A64D7499-F7AF-4640-8445-C678DC8CC261}" type="slidenum">
              <a:rPr lang="fr-FR"/>
              <a:pPr/>
              <a:t>‹#›</a:t>
            </a:fld>
            <a:endParaRPr lang="fr-FR"/>
          </a:p>
        </p:txBody>
      </p:sp>
    </p:spTree>
    <p:extLst>
      <p:ext uri="{BB962C8B-B14F-4D97-AF65-F5344CB8AC3E}">
        <p14:creationId xmlns:p14="http://schemas.microsoft.com/office/powerpoint/2010/main" val="2595338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fld id="{BA05D065-6E69-4F48-AA23-62B82C853F57}" type="slidenum">
              <a:rPr lang="fr-FR"/>
              <a:pPr/>
              <a:t>‹#›</a:t>
            </a:fld>
            <a:endParaRPr lang="fr-FR"/>
          </a:p>
        </p:txBody>
      </p:sp>
    </p:spTree>
    <p:extLst>
      <p:ext uri="{BB962C8B-B14F-4D97-AF65-F5344CB8AC3E}">
        <p14:creationId xmlns:p14="http://schemas.microsoft.com/office/powerpoint/2010/main" val="4255481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fld id="{197DA418-6276-504F-A4D7-49D8E329271D}" type="slidenum">
              <a:rPr lang="fr-FR"/>
              <a:pPr/>
              <a:t>‹#›</a:t>
            </a:fld>
            <a:endParaRPr lang="fr-FR"/>
          </a:p>
        </p:txBody>
      </p:sp>
    </p:spTree>
    <p:extLst>
      <p:ext uri="{BB962C8B-B14F-4D97-AF65-F5344CB8AC3E}">
        <p14:creationId xmlns:p14="http://schemas.microsoft.com/office/powerpoint/2010/main" val="1672786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fld id="{E51D10AE-94DC-4045-9A80-AF3F55EDB3C9}" type="slidenum">
              <a:rPr lang="fr-FR"/>
              <a:pPr/>
              <a:t>‹#›</a:t>
            </a:fld>
            <a:endParaRPr lang="fr-FR"/>
          </a:p>
        </p:txBody>
      </p:sp>
    </p:spTree>
    <p:extLst>
      <p:ext uri="{BB962C8B-B14F-4D97-AF65-F5344CB8AC3E}">
        <p14:creationId xmlns:p14="http://schemas.microsoft.com/office/powerpoint/2010/main" val="3439383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fld id="{6D995DE8-616B-B243-A422-6DAEBA4E3EC7}" type="slidenum">
              <a:rPr lang="fr-FR"/>
              <a:pPr/>
              <a:t>‹#›</a:t>
            </a:fld>
            <a:endParaRPr lang="fr-FR"/>
          </a:p>
        </p:txBody>
      </p:sp>
    </p:spTree>
    <p:extLst>
      <p:ext uri="{BB962C8B-B14F-4D97-AF65-F5344CB8AC3E}">
        <p14:creationId xmlns:p14="http://schemas.microsoft.com/office/powerpoint/2010/main" val="1173274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fld id="{78A804A3-9651-4F42-9762-D1E2140D1035}" type="slidenum">
              <a:rPr lang="fr-FR"/>
              <a:pPr/>
              <a:t>‹#›</a:t>
            </a:fld>
            <a:endParaRPr lang="fr-FR"/>
          </a:p>
        </p:txBody>
      </p:sp>
    </p:spTree>
    <p:extLst>
      <p:ext uri="{BB962C8B-B14F-4D97-AF65-F5344CB8AC3E}">
        <p14:creationId xmlns:p14="http://schemas.microsoft.com/office/powerpoint/2010/main" val="178958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fld id="{0FE255F8-FB4E-7A4C-A462-B230888E5A79}" type="slidenum">
              <a:rPr lang="fr-FR"/>
              <a:pPr/>
              <a:t>‹#›</a:t>
            </a:fld>
            <a:endParaRPr lang="fr-FR"/>
          </a:p>
        </p:txBody>
      </p:sp>
    </p:spTree>
    <p:extLst>
      <p:ext uri="{BB962C8B-B14F-4D97-AF65-F5344CB8AC3E}">
        <p14:creationId xmlns:p14="http://schemas.microsoft.com/office/powerpoint/2010/main" val="259040995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fr-FR"/>
              <a:t>Cliquez pour modifier le style du titre du masque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Times New Roman" pitchFamily="18" charset="0"/>
                <a:ea typeface="+mn-ea"/>
              </a:defRPr>
            </a:lvl1pPr>
          </a:lstStyle>
          <a:p>
            <a:pPr>
              <a:defRPr/>
            </a:pPr>
            <a:endParaRPr lang="fr-F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atin typeface="Times New Roman" pitchFamily="18" charset="0"/>
                <a:ea typeface="+mn-ea"/>
              </a:defRPr>
            </a:lvl1pPr>
          </a:lstStyle>
          <a:p>
            <a:pPr>
              <a:defRPr/>
            </a:pPr>
            <a:endParaRPr lang="fr-F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0074E65D-C27B-CC42-BEE7-8D36C197D9A1}" type="slidenum">
              <a:rPr lang="fr-FR"/>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44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44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44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image" Target="../media/image4.jpeg"/><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jpeg"/><Relationship Id="rId3" Type="http://schemas.openxmlformats.org/officeDocument/2006/relationships/image" Target="../media/image1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eg"/><Relationship Id="rId3"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nvironnement"/>
          <p:cNvPicPr>
            <a:picLocks noChangeAspect="1" noChangeArrowheads="1"/>
          </p:cNvPicPr>
          <p:nvPr/>
        </p:nvPicPr>
        <p:blipFill>
          <a:blip r:embed="rId2">
            <a:extLst>
              <a:ext uri="{28A0092B-C50C-407E-A947-70E740481C1C}">
                <a14:useLocalDpi xmlns:a14="http://schemas.microsoft.com/office/drawing/2010/main" val="0"/>
              </a:ext>
            </a:extLst>
          </a:blip>
          <a:srcRect b="6726"/>
          <a:stretch>
            <a:fillRect/>
          </a:stretch>
        </p:blipFill>
        <p:spPr bwMode="auto">
          <a:xfrm>
            <a:off x="755650" y="3933825"/>
            <a:ext cx="4392613" cy="2728913"/>
          </a:xfrm>
          <a:prstGeom prst="rect">
            <a:avLst/>
          </a:prstGeom>
          <a:noFill/>
          <a:ln>
            <a:noFill/>
          </a:ln>
          <a:effectLst>
            <a:outerShdw blurRad="63500" dist="107763" dir="18900000"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environnemen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7188" y="3213100"/>
            <a:ext cx="3455987" cy="3455988"/>
          </a:xfrm>
          <a:prstGeom prst="rect">
            <a:avLst/>
          </a:prstGeom>
          <a:noFill/>
          <a:ln>
            <a:noFill/>
          </a:ln>
          <a:effectLst>
            <a:outerShdw blurRad="63500" dist="107763" dir="18900000"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4"/>
          <p:cNvSpPr>
            <a:spLocks noChangeArrowheads="1"/>
          </p:cNvSpPr>
          <p:nvPr/>
        </p:nvSpPr>
        <p:spPr bwMode="auto">
          <a:xfrm>
            <a:off x="900113" y="1600200"/>
            <a:ext cx="778668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fr-FR" sz="6000" b="1">
                <a:solidFill>
                  <a:srgbClr val="669900"/>
                </a:solidFill>
                <a:effectLst>
                  <a:outerShdw blurRad="38100" dist="38100" dir="2700000" algn="tl">
                    <a:srgbClr val="DDDDDD"/>
                  </a:outerShdw>
                </a:effectLst>
                <a:latin typeface="Calibri" charset="0"/>
              </a:rPr>
              <a:t>La norme ISO 14001</a:t>
            </a:r>
          </a:p>
        </p:txBody>
      </p:sp>
      <p:sp>
        <p:nvSpPr>
          <p:cNvPr id="2053" name="Rectangle 5"/>
          <p:cNvSpPr>
            <a:spLocks noChangeArrowheads="1"/>
          </p:cNvSpPr>
          <p:nvPr/>
        </p:nvSpPr>
        <p:spPr bwMode="auto">
          <a:xfrm>
            <a:off x="0" y="0"/>
            <a:ext cx="631825" cy="1125538"/>
          </a:xfrm>
          <a:prstGeom prst="rect">
            <a:avLst/>
          </a:prstGeom>
          <a:gradFill rotWithShape="0">
            <a:gsLst>
              <a:gs pos="0">
                <a:srgbClr val="FFFFFF"/>
              </a:gs>
              <a:gs pos="100000">
                <a:srgbClr val="99CC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5126" name="Rectangle 6"/>
          <p:cNvSpPr>
            <a:spLocks noChangeArrowheads="1"/>
          </p:cNvSpPr>
          <p:nvPr/>
        </p:nvSpPr>
        <p:spPr bwMode="auto">
          <a:xfrm>
            <a:off x="430213" y="76200"/>
            <a:ext cx="8637587" cy="381000"/>
          </a:xfrm>
          <a:prstGeom prst="rect">
            <a:avLst/>
          </a:prstGeom>
          <a:noFill/>
          <a:ln>
            <a:noFill/>
          </a:ln>
          <a:extLst>
            <a:ext uri="{909E8E84-426E-40dd-AFC4-6F175D3DCCD1}">
              <a14:hiddenFill xmlns:a14="http://schemas.microsoft.com/office/drawing/2010/main">
                <a:gradFill rotWithShape="0">
                  <a:gsLst>
                    <a:gs pos="0">
                      <a:srgbClr val="008000"/>
                    </a:gs>
                    <a:gs pos="50000">
                      <a:srgbClr val="FFFFFF"/>
                    </a:gs>
                    <a:gs pos="100000">
                      <a:srgbClr val="008000"/>
                    </a:gs>
                  </a:gsLst>
                  <a:lin ang="2700000" scaled="1"/>
                </a:gradFill>
              </a14:hiddenFill>
            </a:ext>
            <a:ext uri="{91240B29-F687-4f45-9708-019B960494DF}">
              <a14:hiddenLine xmlns:a14="http://schemas.microsoft.com/office/drawing/2010/main" w="38100" cmpd="dbl">
                <a:solidFill>
                  <a:srgbClr val="003300"/>
                </a:solidFill>
                <a:miter lim="800000"/>
                <a:headEnd/>
                <a:tailEnd/>
              </a14:hiddenLine>
            </a:ext>
          </a:extLst>
        </p:spPr>
        <p:txBody>
          <a:bodyPr lIns="36000" rIns="36000" anchor="ctr"/>
          <a:lstStyle/>
          <a:p>
            <a:pPr marL="812800" indent="-431800" algn="r">
              <a:lnSpc>
                <a:spcPct val="90000"/>
              </a:lnSpc>
              <a:spcBef>
                <a:spcPct val="20000"/>
              </a:spcBef>
              <a:defRPr/>
            </a:pPr>
            <a:endParaRPr lang="fr-FR" sz="3200" b="1">
              <a:solidFill>
                <a:srgbClr val="003300"/>
              </a:solidFill>
              <a:effectLst>
                <a:outerShdw blurRad="38100" dist="38100" dir="2700000" algn="tl">
                  <a:srgbClr val="C0C0C0"/>
                </a:outerShdw>
              </a:effectLst>
              <a:latin typeface="Balloon" pitchFamily="2" charset="0"/>
              <a:ea typeface="+mn-ea"/>
            </a:endParaRPr>
          </a:p>
        </p:txBody>
      </p:sp>
      <p:sp>
        <p:nvSpPr>
          <p:cNvPr id="5127" name="Rectangle 7"/>
          <p:cNvSpPr>
            <a:spLocks noChangeArrowheads="1"/>
          </p:cNvSpPr>
          <p:nvPr/>
        </p:nvSpPr>
        <p:spPr bwMode="auto">
          <a:xfrm rot="10800000">
            <a:off x="0" y="1125538"/>
            <a:ext cx="631825" cy="5732462"/>
          </a:xfrm>
          <a:prstGeom prst="rect">
            <a:avLst/>
          </a:prstGeom>
          <a:gradFill rotWithShape="0">
            <a:gsLst>
              <a:gs pos="0">
                <a:srgbClr val="99CC00">
                  <a:gamma/>
                  <a:shade val="46275"/>
                  <a:invGamma/>
                </a:srgbClr>
              </a:gs>
              <a:gs pos="100000">
                <a:srgbClr val="99CC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defTabSz="566738"/>
            <a:r>
              <a:rPr lang="fr-FR" sz="4000" b="1" i="1">
                <a:solidFill>
                  <a:srgbClr val="FFFFFF"/>
                </a:solidFill>
                <a:effectLst>
                  <a:outerShdw blurRad="38100" dist="38100" dir="2700000" algn="tl">
                    <a:srgbClr val="000000"/>
                  </a:outerShdw>
                </a:effectLst>
              </a:rPr>
              <a:t>ISO 14001</a:t>
            </a:r>
          </a:p>
        </p:txBody>
      </p:sp>
      <p:pic>
        <p:nvPicPr>
          <p:cNvPr id="2056" name="Picture 8" descr="Mieux préserver la nature sans tou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0"/>
            <a:ext cx="1403350"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7" name="Text Box 9"/>
          <p:cNvSpPr txBox="1">
            <a:spLocks noChangeArrowheads="1"/>
          </p:cNvSpPr>
          <p:nvPr/>
        </p:nvSpPr>
        <p:spPr bwMode="auto">
          <a:xfrm>
            <a:off x="7010400" y="6597650"/>
            <a:ext cx="2133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fr-FR" sz="1600">
                <a:latin typeface="Calibri" charset="0"/>
              </a:rPr>
              <a:t>Maj: 22 octobre 2012</a:t>
            </a:r>
            <a:endParaRPr lang="fr-FR" sz="1600">
              <a:latin typeface="Tahoma" charset="0"/>
            </a:endParaRPr>
          </a:p>
        </p:txBody>
      </p:sp>
      <p:grpSp>
        <p:nvGrpSpPr>
          <p:cNvPr id="2058" name="Group 15"/>
          <p:cNvGrpSpPr>
            <a:grpSpLocks/>
          </p:cNvGrpSpPr>
          <p:nvPr/>
        </p:nvGrpSpPr>
        <p:grpSpPr bwMode="auto">
          <a:xfrm>
            <a:off x="1066800" y="3124200"/>
            <a:ext cx="3733800" cy="536575"/>
            <a:chOff x="672" y="1968"/>
            <a:chExt cx="2352" cy="338"/>
          </a:xfrm>
        </p:grpSpPr>
        <p:pic>
          <p:nvPicPr>
            <p:cNvPr id="2059" name="Picture 14" descr="Auchan-Rou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6" y="1968"/>
              <a:ext cx="93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0" name="Text Box 15"/>
            <p:cNvSpPr txBox="1">
              <a:spLocks noChangeArrowheads="1"/>
            </p:cNvSpPr>
            <p:nvPr/>
          </p:nvSpPr>
          <p:spPr bwMode="auto">
            <a:xfrm>
              <a:off x="1849" y="1968"/>
              <a:ext cx="1175"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fr-FR" sz="2000" b="1">
                  <a:latin typeface="Calibri" charset="0"/>
                </a:rPr>
                <a:t>TOULOUSE</a:t>
              </a:r>
              <a:endParaRPr lang="fr-FR" sz="1800" b="1">
                <a:latin typeface="Calibri" charset="0"/>
              </a:endParaRPr>
            </a:p>
          </p:txBody>
        </p:sp>
        <p:sp>
          <p:nvSpPr>
            <p:cNvPr id="2061" name="Text Box 16"/>
            <p:cNvSpPr txBox="1">
              <a:spLocks noChangeArrowheads="1"/>
            </p:cNvSpPr>
            <p:nvPr/>
          </p:nvSpPr>
          <p:spPr bwMode="auto">
            <a:xfrm>
              <a:off x="672" y="2134"/>
              <a:ext cx="2295"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fr-FR" sz="1400">
                  <a:latin typeface="Calibri" charset="0"/>
                </a:rPr>
                <a:t>Certifié ISO 14001 pour son système de management environnemental depuis 2002</a:t>
              </a:r>
              <a:endParaRPr lang="fr-FR" sz="1200">
                <a:latin typeface="Bookman Old Style" charset="0"/>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rot="-5400000">
            <a:off x="4530725" y="-3921125"/>
            <a:ext cx="692150" cy="8534400"/>
          </a:xfrm>
          <a:prstGeom prst="rect">
            <a:avLst/>
          </a:prstGeom>
          <a:gradFill rotWithShape="0">
            <a:gsLst>
              <a:gs pos="0">
                <a:srgbClr val="99CC00"/>
              </a:gs>
              <a:gs pos="100000">
                <a:srgbClr val="475E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wrap="none" anchor="ctr"/>
          <a:lstStyle/>
          <a:p>
            <a:endParaRPr lang="fr-FR">
              <a:solidFill>
                <a:schemeClr val="bg1"/>
              </a:solidFill>
            </a:endParaRPr>
          </a:p>
        </p:txBody>
      </p:sp>
      <p:sp>
        <p:nvSpPr>
          <p:cNvPr id="11267" name="Rectangle 3"/>
          <p:cNvSpPr>
            <a:spLocks noChangeArrowheads="1"/>
          </p:cNvSpPr>
          <p:nvPr/>
        </p:nvSpPr>
        <p:spPr bwMode="auto">
          <a:xfrm>
            <a:off x="0" y="0"/>
            <a:ext cx="631825" cy="1125538"/>
          </a:xfrm>
          <a:prstGeom prst="rect">
            <a:avLst/>
          </a:prstGeom>
          <a:gradFill rotWithShape="0">
            <a:gsLst>
              <a:gs pos="0">
                <a:srgbClr val="FFFFFF"/>
              </a:gs>
              <a:gs pos="100000">
                <a:srgbClr val="99CC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fr-FR"/>
              <a:t>IV</a:t>
            </a:r>
          </a:p>
        </p:txBody>
      </p:sp>
      <p:sp>
        <p:nvSpPr>
          <p:cNvPr id="11268" name="Text Box 5"/>
          <p:cNvSpPr txBox="1">
            <a:spLocks noChangeArrowheads="1"/>
          </p:cNvSpPr>
          <p:nvPr/>
        </p:nvSpPr>
        <p:spPr bwMode="auto">
          <a:xfrm>
            <a:off x="1219200" y="2209800"/>
            <a:ext cx="42941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fr-FR" sz="1600">
                <a:latin typeface="Calibri" charset="0"/>
              </a:rPr>
              <a:t>- Signalent toute pollution accidentelle éventuelle</a:t>
            </a:r>
          </a:p>
        </p:txBody>
      </p:sp>
      <p:sp>
        <p:nvSpPr>
          <p:cNvPr id="18438" name="Rectangle 6"/>
          <p:cNvSpPr>
            <a:spLocks noChangeArrowheads="1"/>
          </p:cNvSpPr>
          <p:nvPr/>
        </p:nvSpPr>
        <p:spPr bwMode="auto">
          <a:xfrm rot="10800000">
            <a:off x="0" y="1122363"/>
            <a:ext cx="631825" cy="5732462"/>
          </a:xfrm>
          <a:prstGeom prst="rect">
            <a:avLst/>
          </a:prstGeom>
          <a:gradFill rotWithShape="0">
            <a:gsLst>
              <a:gs pos="0">
                <a:srgbClr val="99CC00">
                  <a:gamma/>
                  <a:shade val="46275"/>
                  <a:invGamma/>
                </a:srgbClr>
              </a:gs>
              <a:gs pos="100000">
                <a:srgbClr val="99CC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defTabSz="566738"/>
            <a:r>
              <a:rPr lang="fr-FR" sz="4000" b="1" i="1">
                <a:solidFill>
                  <a:srgbClr val="FFFFFF"/>
                </a:solidFill>
                <a:effectLst>
                  <a:outerShdw blurRad="38100" dist="38100" dir="2700000" algn="tl">
                    <a:srgbClr val="000000"/>
                  </a:outerShdw>
                </a:effectLst>
              </a:rPr>
              <a:t>ISO 14001</a:t>
            </a:r>
          </a:p>
        </p:txBody>
      </p:sp>
      <p:pic>
        <p:nvPicPr>
          <p:cNvPr id="11270" name="Picture 7" descr="C:\prive\COMITE DD\TRI\produits dangereux.jpg"/>
          <p:cNvPicPr>
            <a:picLocks noChangeAspect="1" noChangeArrowheads="1"/>
          </p:cNvPicPr>
          <p:nvPr/>
        </p:nvPicPr>
        <p:blipFill>
          <a:blip r:embed="rId2">
            <a:extLst>
              <a:ext uri="{28A0092B-C50C-407E-A947-70E740481C1C}">
                <a14:useLocalDpi xmlns:a14="http://schemas.microsoft.com/office/drawing/2010/main" val="0"/>
              </a:ext>
            </a:extLst>
          </a:blip>
          <a:srcRect l="5818" t="2625" r="5833" b="6676"/>
          <a:stretch>
            <a:fillRect/>
          </a:stretch>
        </p:blipFill>
        <p:spPr bwMode="auto">
          <a:xfrm>
            <a:off x="1981200" y="2819400"/>
            <a:ext cx="4876800" cy="353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Text Box 8"/>
          <p:cNvSpPr txBox="1">
            <a:spLocks noChangeArrowheads="1"/>
          </p:cNvSpPr>
          <p:nvPr/>
        </p:nvSpPr>
        <p:spPr bwMode="auto">
          <a:xfrm>
            <a:off x="990600" y="1042988"/>
            <a:ext cx="44465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fr-FR" sz="1800">
                <a:latin typeface="Calibri" charset="0"/>
              </a:rPr>
              <a:t>Exerce son métier d’une manière responsable</a:t>
            </a:r>
          </a:p>
        </p:txBody>
      </p:sp>
      <p:sp>
        <p:nvSpPr>
          <p:cNvPr id="11272" name="Text Box 9"/>
          <p:cNvSpPr txBox="1">
            <a:spLocks noChangeArrowheads="1"/>
          </p:cNvSpPr>
          <p:nvPr/>
        </p:nvSpPr>
        <p:spPr bwMode="auto">
          <a:xfrm>
            <a:off x="1219200" y="1568450"/>
            <a:ext cx="57594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fr-FR" sz="1600">
                <a:latin typeface="Calibri" charset="0"/>
              </a:rPr>
              <a:t>- Prennent les précautions nécessaires pour éviter toutes pollutions</a:t>
            </a:r>
          </a:p>
        </p:txBody>
      </p:sp>
      <p:sp>
        <p:nvSpPr>
          <p:cNvPr id="11273" name="Rectangle 11"/>
          <p:cNvSpPr>
            <a:spLocks noChangeArrowheads="1"/>
          </p:cNvSpPr>
          <p:nvPr/>
        </p:nvSpPr>
        <p:spPr bwMode="auto">
          <a:xfrm>
            <a:off x="685800" y="0"/>
            <a:ext cx="8382000" cy="647700"/>
          </a:xfrm>
          <a:prstGeom prst="rect">
            <a:avLst/>
          </a:prstGeom>
          <a:noFill/>
          <a:ln>
            <a:noFill/>
          </a:ln>
          <a:effectLst/>
          <a:extLst>
            <a:ext uri="{909E8E84-426E-40dd-AFC4-6F175D3DCCD1}">
              <a14:hiddenFill xmlns:a14="http://schemas.microsoft.com/office/drawing/2010/main">
                <a:gradFill rotWithShape="0">
                  <a:gsLst>
                    <a:gs pos="0">
                      <a:srgbClr val="008000"/>
                    </a:gs>
                    <a:gs pos="50000">
                      <a:srgbClr val="FFFFFF"/>
                    </a:gs>
                    <a:gs pos="100000">
                      <a:srgbClr val="008000"/>
                    </a:gs>
                  </a:gsLst>
                  <a:lin ang="2700000" scaled="1"/>
                </a:gradFill>
              </a14:hiddenFill>
            </a:ext>
            <a:ext uri="{91240B29-F687-4f45-9708-019B960494DF}">
              <a14:hiddenLine xmlns:a14="http://schemas.microsoft.com/office/drawing/2010/main" w="38100" cmpd="dbl">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36000" rIns="36000" anchor="ctr"/>
          <a:lstStyle/>
          <a:p>
            <a:pPr marL="431800" indent="-431800">
              <a:lnSpc>
                <a:spcPct val="90000"/>
              </a:lnSpc>
              <a:spcBef>
                <a:spcPct val="20000"/>
              </a:spcBef>
            </a:pPr>
            <a:r>
              <a:rPr lang="fr-FR" sz="2000">
                <a:solidFill>
                  <a:schemeClr val="bg1"/>
                </a:solidFill>
                <a:latin typeface="Calibri" charset="0"/>
              </a:rPr>
              <a:t>Impact sur les collaborateurs</a:t>
            </a:r>
            <a:endParaRPr lang="fr-FR" sz="2000">
              <a:latin typeface="Calibri"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rot="-5400000">
            <a:off x="4529138" y="-3921125"/>
            <a:ext cx="692150" cy="8534400"/>
          </a:xfrm>
          <a:prstGeom prst="rect">
            <a:avLst/>
          </a:prstGeom>
          <a:gradFill rotWithShape="0">
            <a:gsLst>
              <a:gs pos="0">
                <a:srgbClr val="99CC00"/>
              </a:gs>
              <a:gs pos="100000">
                <a:srgbClr val="475E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wrap="none" anchor="ctr"/>
          <a:lstStyle/>
          <a:p>
            <a:endParaRPr lang="fr-FR">
              <a:solidFill>
                <a:schemeClr val="bg1"/>
              </a:solidFill>
            </a:endParaRPr>
          </a:p>
        </p:txBody>
      </p:sp>
      <p:sp>
        <p:nvSpPr>
          <p:cNvPr id="12291" name="Rectangle 3"/>
          <p:cNvSpPr>
            <a:spLocks noChangeArrowheads="1"/>
          </p:cNvSpPr>
          <p:nvPr/>
        </p:nvSpPr>
        <p:spPr bwMode="auto">
          <a:xfrm>
            <a:off x="0" y="0"/>
            <a:ext cx="631825" cy="1125538"/>
          </a:xfrm>
          <a:prstGeom prst="rect">
            <a:avLst/>
          </a:prstGeom>
          <a:gradFill rotWithShape="0">
            <a:gsLst>
              <a:gs pos="0">
                <a:srgbClr val="FFFFFF"/>
              </a:gs>
              <a:gs pos="100000">
                <a:srgbClr val="99CC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fr-FR"/>
              <a:t>IV</a:t>
            </a:r>
          </a:p>
        </p:txBody>
      </p:sp>
      <p:sp>
        <p:nvSpPr>
          <p:cNvPr id="4101" name="Rectangle 5"/>
          <p:cNvSpPr>
            <a:spLocks noChangeArrowheads="1"/>
          </p:cNvSpPr>
          <p:nvPr/>
        </p:nvSpPr>
        <p:spPr bwMode="auto">
          <a:xfrm rot="10800000">
            <a:off x="0" y="1122363"/>
            <a:ext cx="631825" cy="5732462"/>
          </a:xfrm>
          <a:prstGeom prst="rect">
            <a:avLst/>
          </a:prstGeom>
          <a:gradFill rotWithShape="0">
            <a:gsLst>
              <a:gs pos="0">
                <a:srgbClr val="99CC00">
                  <a:gamma/>
                  <a:shade val="46275"/>
                  <a:invGamma/>
                </a:srgbClr>
              </a:gs>
              <a:gs pos="100000">
                <a:srgbClr val="99CC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defTabSz="566738"/>
            <a:r>
              <a:rPr lang="fr-FR" sz="4000" b="1" i="1">
                <a:solidFill>
                  <a:srgbClr val="FFFFFF"/>
                </a:solidFill>
                <a:effectLst>
                  <a:outerShdw blurRad="38100" dist="38100" dir="2700000" algn="tl">
                    <a:srgbClr val="000000"/>
                  </a:outerShdw>
                </a:effectLst>
              </a:rPr>
              <a:t>ISO 14001</a:t>
            </a:r>
          </a:p>
        </p:txBody>
      </p:sp>
      <p:sp>
        <p:nvSpPr>
          <p:cNvPr id="12293" name="Rectangle 9"/>
          <p:cNvSpPr>
            <a:spLocks noChangeArrowheads="1"/>
          </p:cNvSpPr>
          <p:nvPr/>
        </p:nvSpPr>
        <p:spPr bwMode="auto">
          <a:xfrm>
            <a:off x="685800" y="0"/>
            <a:ext cx="8382000" cy="647700"/>
          </a:xfrm>
          <a:prstGeom prst="rect">
            <a:avLst/>
          </a:prstGeom>
          <a:noFill/>
          <a:ln>
            <a:noFill/>
          </a:ln>
          <a:effectLst/>
          <a:extLst>
            <a:ext uri="{909E8E84-426E-40dd-AFC4-6F175D3DCCD1}">
              <a14:hiddenFill xmlns:a14="http://schemas.microsoft.com/office/drawing/2010/main">
                <a:gradFill rotWithShape="0">
                  <a:gsLst>
                    <a:gs pos="0">
                      <a:srgbClr val="008000"/>
                    </a:gs>
                    <a:gs pos="50000">
                      <a:srgbClr val="FFFFFF"/>
                    </a:gs>
                    <a:gs pos="100000">
                      <a:srgbClr val="008000"/>
                    </a:gs>
                  </a:gsLst>
                  <a:lin ang="2700000" scaled="1"/>
                </a:gradFill>
              </a14:hiddenFill>
            </a:ext>
            <a:ext uri="{91240B29-F687-4f45-9708-019B960494DF}">
              <a14:hiddenLine xmlns:a14="http://schemas.microsoft.com/office/drawing/2010/main" w="38100" cmpd="dbl">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36000" rIns="36000" anchor="ctr"/>
          <a:lstStyle/>
          <a:p>
            <a:pPr marL="431800" indent="-431800">
              <a:lnSpc>
                <a:spcPct val="90000"/>
              </a:lnSpc>
              <a:spcBef>
                <a:spcPct val="20000"/>
              </a:spcBef>
            </a:pPr>
            <a:r>
              <a:rPr lang="fr-FR" sz="2000">
                <a:solidFill>
                  <a:schemeClr val="bg1"/>
                </a:solidFill>
                <a:latin typeface="Calibri" charset="0"/>
              </a:rPr>
              <a:t>Impact sur les collaborateurs</a:t>
            </a:r>
            <a:endParaRPr lang="fr-FR" sz="2000">
              <a:latin typeface="Calibri" charset="0"/>
            </a:endParaRPr>
          </a:p>
        </p:txBody>
      </p:sp>
      <p:sp>
        <p:nvSpPr>
          <p:cNvPr id="12294" name="Text Box 10"/>
          <p:cNvSpPr txBox="1">
            <a:spLocks noChangeArrowheads="1"/>
          </p:cNvSpPr>
          <p:nvPr/>
        </p:nvSpPr>
        <p:spPr bwMode="auto">
          <a:xfrm>
            <a:off x="1219200" y="1644650"/>
            <a:ext cx="75168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fr-FR" sz="1600">
                <a:latin typeface="Calibri" charset="0"/>
              </a:rPr>
              <a:t>- Proposent des axes d’amélioration par le biais des relais environnement de leur secteur</a:t>
            </a:r>
          </a:p>
        </p:txBody>
      </p:sp>
      <p:sp>
        <p:nvSpPr>
          <p:cNvPr id="12295" name="Text Box 11"/>
          <p:cNvSpPr txBox="1">
            <a:spLocks noChangeArrowheads="1"/>
          </p:cNvSpPr>
          <p:nvPr/>
        </p:nvSpPr>
        <p:spPr bwMode="auto">
          <a:xfrm>
            <a:off x="1219200" y="2438400"/>
            <a:ext cx="43846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fr-FR" sz="1600">
                <a:latin typeface="Calibri" charset="0"/>
              </a:rPr>
              <a:t>- Sont régulièrement sensibilisé à la vie du système</a:t>
            </a:r>
          </a:p>
        </p:txBody>
      </p:sp>
      <p:pic>
        <p:nvPicPr>
          <p:cNvPr id="12296" name="Picture 12" descr="C:\prive\COMITE DD\Panneau Affichage\Résultats\Taux de tri réserve.jpg"/>
          <p:cNvPicPr>
            <a:picLocks noChangeAspect="1" noChangeArrowheads="1"/>
          </p:cNvPicPr>
          <p:nvPr/>
        </p:nvPicPr>
        <p:blipFill>
          <a:blip r:embed="rId2">
            <a:extLst>
              <a:ext uri="{28A0092B-C50C-407E-A947-70E740481C1C}">
                <a14:useLocalDpi xmlns:a14="http://schemas.microsoft.com/office/drawing/2010/main" val="0"/>
              </a:ext>
            </a:extLst>
          </a:blip>
          <a:srcRect l="3653" t="2850" r="3632" b="3102"/>
          <a:stretch>
            <a:fillRect/>
          </a:stretch>
        </p:blipFill>
        <p:spPr bwMode="auto">
          <a:xfrm>
            <a:off x="1600200" y="3124200"/>
            <a:ext cx="2071688"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7" name="Text Box 13"/>
          <p:cNvSpPr txBox="1">
            <a:spLocks noChangeArrowheads="1"/>
          </p:cNvSpPr>
          <p:nvPr/>
        </p:nvSpPr>
        <p:spPr bwMode="auto">
          <a:xfrm>
            <a:off x="898525" y="6264275"/>
            <a:ext cx="34655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fr-FR" sz="1400">
                <a:latin typeface="Calibri" charset="0"/>
              </a:rPr>
              <a:t>Affichage mensuel sur les zones de tri sélectif</a:t>
            </a:r>
          </a:p>
        </p:txBody>
      </p:sp>
      <p:pic>
        <p:nvPicPr>
          <p:cNvPr id="12298" name="Picture 14" descr="C:\prive\COMITE DD\Formation\FRAM 127\FRAM 127 page de couverture.jpg"/>
          <p:cNvPicPr>
            <a:picLocks noChangeAspect="1" noChangeArrowheads="1"/>
          </p:cNvPicPr>
          <p:nvPr/>
        </p:nvPicPr>
        <p:blipFill>
          <a:blip r:embed="rId3">
            <a:extLst>
              <a:ext uri="{28A0092B-C50C-407E-A947-70E740481C1C}">
                <a14:useLocalDpi xmlns:a14="http://schemas.microsoft.com/office/drawing/2010/main" val="0"/>
              </a:ext>
            </a:extLst>
          </a:blip>
          <a:srcRect l="7243" t="4640" r="7259" b="4662"/>
          <a:stretch>
            <a:fillRect/>
          </a:stretch>
        </p:blipFill>
        <p:spPr bwMode="auto">
          <a:xfrm>
            <a:off x="5181600" y="3429000"/>
            <a:ext cx="25908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9" name="Text Box 15"/>
          <p:cNvSpPr txBox="1">
            <a:spLocks noChangeArrowheads="1"/>
          </p:cNvSpPr>
          <p:nvPr/>
        </p:nvSpPr>
        <p:spPr bwMode="auto">
          <a:xfrm>
            <a:off x="5334000" y="5562600"/>
            <a:ext cx="23256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fr-FR" sz="1400">
                <a:latin typeface="Calibri" charset="0"/>
              </a:rPr>
              <a:t>Module de formation express</a:t>
            </a:r>
          </a:p>
        </p:txBody>
      </p:sp>
      <p:sp>
        <p:nvSpPr>
          <p:cNvPr id="12300" name="Text Box 16"/>
          <p:cNvSpPr txBox="1">
            <a:spLocks noChangeArrowheads="1"/>
          </p:cNvSpPr>
          <p:nvPr/>
        </p:nvSpPr>
        <p:spPr bwMode="auto">
          <a:xfrm>
            <a:off x="990600" y="1042988"/>
            <a:ext cx="6016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fr-FR" sz="1800">
                <a:latin typeface="Calibri" charset="0"/>
              </a:rPr>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ChangeArrowheads="1"/>
          </p:cNvSpPr>
          <p:nvPr/>
        </p:nvSpPr>
        <p:spPr bwMode="auto">
          <a:xfrm rot="-5400000">
            <a:off x="4529138" y="-3921125"/>
            <a:ext cx="692150" cy="8534400"/>
          </a:xfrm>
          <a:prstGeom prst="rect">
            <a:avLst/>
          </a:prstGeom>
          <a:gradFill rotWithShape="0">
            <a:gsLst>
              <a:gs pos="0">
                <a:srgbClr val="99CC00"/>
              </a:gs>
              <a:gs pos="100000">
                <a:srgbClr val="475E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wrap="none" anchor="ctr"/>
          <a:lstStyle/>
          <a:p>
            <a:endParaRPr lang="fr-FR">
              <a:solidFill>
                <a:schemeClr val="bg1"/>
              </a:solidFill>
            </a:endParaRPr>
          </a:p>
        </p:txBody>
      </p:sp>
      <p:sp>
        <p:nvSpPr>
          <p:cNvPr id="13315" name="Rectangle 8"/>
          <p:cNvSpPr>
            <a:spLocks noChangeArrowheads="1"/>
          </p:cNvSpPr>
          <p:nvPr/>
        </p:nvSpPr>
        <p:spPr bwMode="auto">
          <a:xfrm>
            <a:off x="0" y="0"/>
            <a:ext cx="631825" cy="1125538"/>
          </a:xfrm>
          <a:prstGeom prst="rect">
            <a:avLst/>
          </a:prstGeom>
          <a:gradFill rotWithShape="0">
            <a:gsLst>
              <a:gs pos="0">
                <a:srgbClr val="FFFFFF"/>
              </a:gs>
              <a:gs pos="100000">
                <a:srgbClr val="99CC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fr-FR"/>
          </a:p>
        </p:txBody>
      </p:sp>
      <p:sp>
        <p:nvSpPr>
          <p:cNvPr id="13316" name="Rectangle 9"/>
          <p:cNvSpPr>
            <a:spLocks noChangeArrowheads="1"/>
          </p:cNvSpPr>
          <p:nvPr/>
        </p:nvSpPr>
        <p:spPr bwMode="auto">
          <a:xfrm>
            <a:off x="685800" y="0"/>
            <a:ext cx="8382000" cy="647700"/>
          </a:xfrm>
          <a:prstGeom prst="rect">
            <a:avLst/>
          </a:prstGeom>
          <a:noFill/>
          <a:ln>
            <a:noFill/>
          </a:ln>
          <a:effectLst/>
          <a:extLst>
            <a:ext uri="{909E8E84-426E-40dd-AFC4-6F175D3DCCD1}">
              <a14:hiddenFill xmlns:a14="http://schemas.microsoft.com/office/drawing/2010/main">
                <a:gradFill rotWithShape="0">
                  <a:gsLst>
                    <a:gs pos="0">
                      <a:srgbClr val="008000"/>
                    </a:gs>
                    <a:gs pos="50000">
                      <a:srgbClr val="FFFFFF"/>
                    </a:gs>
                    <a:gs pos="100000">
                      <a:srgbClr val="008000"/>
                    </a:gs>
                  </a:gsLst>
                  <a:lin ang="2700000" scaled="1"/>
                </a:gradFill>
              </a14:hiddenFill>
            </a:ext>
            <a:ext uri="{91240B29-F687-4f45-9708-019B960494DF}">
              <a14:hiddenLine xmlns:a14="http://schemas.microsoft.com/office/drawing/2010/main" w="38100" cmpd="dbl">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36000" rIns="36000" anchor="ctr"/>
          <a:lstStyle/>
          <a:p>
            <a:pPr marL="431800" indent="-431800">
              <a:lnSpc>
                <a:spcPct val="90000"/>
              </a:lnSpc>
              <a:spcBef>
                <a:spcPct val="20000"/>
              </a:spcBef>
            </a:pPr>
            <a:r>
              <a:rPr lang="fr-FR" sz="2000">
                <a:solidFill>
                  <a:schemeClr val="bg1"/>
                </a:solidFill>
                <a:latin typeface="Calibri" charset="0"/>
              </a:rPr>
              <a:t>Conclusion</a:t>
            </a:r>
            <a:endParaRPr lang="fr-FR" sz="2000">
              <a:latin typeface="Calibri" charset="0"/>
            </a:endParaRPr>
          </a:p>
        </p:txBody>
      </p:sp>
      <p:sp>
        <p:nvSpPr>
          <p:cNvPr id="20491" name="Rectangle 11"/>
          <p:cNvSpPr>
            <a:spLocks noChangeArrowheads="1"/>
          </p:cNvSpPr>
          <p:nvPr/>
        </p:nvSpPr>
        <p:spPr bwMode="auto">
          <a:xfrm rot="10800000">
            <a:off x="0" y="1122363"/>
            <a:ext cx="631825" cy="5732462"/>
          </a:xfrm>
          <a:prstGeom prst="rect">
            <a:avLst/>
          </a:prstGeom>
          <a:gradFill rotWithShape="0">
            <a:gsLst>
              <a:gs pos="0">
                <a:srgbClr val="99CC00">
                  <a:gamma/>
                  <a:shade val="46275"/>
                  <a:invGamma/>
                </a:srgbClr>
              </a:gs>
              <a:gs pos="100000">
                <a:srgbClr val="99CC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defTabSz="566738"/>
            <a:r>
              <a:rPr lang="fr-FR" sz="4000" b="1" i="1">
                <a:solidFill>
                  <a:srgbClr val="FFFFFF"/>
                </a:solidFill>
                <a:effectLst>
                  <a:outerShdw blurRad="38100" dist="38100" dir="2700000" algn="tl">
                    <a:srgbClr val="000000"/>
                  </a:outerShdw>
                </a:effectLst>
              </a:rPr>
              <a:t>ISO 14001</a:t>
            </a:r>
          </a:p>
        </p:txBody>
      </p:sp>
      <p:sp>
        <p:nvSpPr>
          <p:cNvPr id="13318" name="Text Box 12"/>
          <p:cNvSpPr txBox="1">
            <a:spLocks noChangeArrowheads="1"/>
          </p:cNvSpPr>
          <p:nvPr/>
        </p:nvSpPr>
        <p:spPr bwMode="auto">
          <a:xfrm>
            <a:off x="1066800" y="3413125"/>
            <a:ext cx="68580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fr-FR" sz="1600">
                <a:latin typeface="Calibri" charset="0"/>
                <a:sym typeface="Monotype Sorts" charset="0"/>
              </a:rPr>
              <a:t></a:t>
            </a:r>
            <a:r>
              <a:rPr lang="fr-FR" sz="1600">
                <a:latin typeface="Calibri" charset="0"/>
              </a:rPr>
              <a:t>La certification ISO 14001 est un gage supplémentaire de notre engagement à réduire notre impact sur l ’environnement.</a:t>
            </a:r>
          </a:p>
        </p:txBody>
      </p:sp>
      <p:sp>
        <p:nvSpPr>
          <p:cNvPr id="13319" name="Text Box 16"/>
          <p:cNvSpPr txBox="1">
            <a:spLocks noChangeArrowheads="1"/>
          </p:cNvSpPr>
          <p:nvPr/>
        </p:nvSpPr>
        <p:spPr bwMode="auto">
          <a:xfrm>
            <a:off x="1066800" y="1631950"/>
            <a:ext cx="7924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endParaRPr lang="fr-FR" sz="1600">
              <a:latin typeface="Calibri" charset="0"/>
            </a:endParaRPr>
          </a:p>
        </p:txBody>
      </p:sp>
      <p:sp>
        <p:nvSpPr>
          <p:cNvPr id="13320" name="Text Box 17"/>
          <p:cNvSpPr txBox="1">
            <a:spLocks noChangeArrowheads="1"/>
          </p:cNvSpPr>
          <p:nvPr/>
        </p:nvSpPr>
        <p:spPr bwMode="auto">
          <a:xfrm>
            <a:off x="1066800" y="1447800"/>
            <a:ext cx="7924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fr-FR" sz="1600">
                <a:latin typeface="Calibri" charset="0"/>
                <a:sym typeface="Monotype Sorts" charset="0"/>
              </a:rPr>
              <a:t></a:t>
            </a:r>
            <a:r>
              <a:rPr lang="fr-FR" sz="1600">
                <a:latin typeface="Calibri" charset="0"/>
              </a:rPr>
              <a:t> Le tri sélectif des déchets est le principal impact sur les collaborateurs.</a:t>
            </a:r>
          </a:p>
        </p:txBody>
      </p:sp>
      <p:sp>
        <p:nvSpPr>
          <p:cNvPr id="13321" name="Text Box 18"/>
          <p:cNvSpPr txBox="1">
            <a:spLocks noChangeArrowheads="1"/>
          </p:cNvSpPr>
          <p:nvPr/>
        </p:nvSpPr>
        <p:spPr bwMode="auto">
          <a:xfrm>
            <a:off x="1066800" y="2089150"/>
            <a:ext cx="7924800"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fr-FR" sz="1600">
                <a:latin typeface="Calibri" charset="0"/>
                <a:sym typeface="Monotype Sorts" charset="0"/>
              </a:rPr>
              <a:t></a:t>
            </a:r>
            <a:r>
              <a:rPr lang="fr-FR" sz="1600">
                <a:latin typeface="Calibri" charset="0"/>
              </a:rPr>
              <a:t> Le processus d ’amélioration continue permet une remise en question permanente:</a:t>
            </a:r>
          </a:p>
          <a:p>
            <a:r>
              <a:rPr lang="fr-FR" sz="1600">
                <a:latin typeface="Calibri" charset="0"/>
              </a:rPr>
              <a:t>	- Recherche de nouvelles filières,</a:t>
            </a:r>
          </a:p>
          <a:p>
            <a:r>
              <a:rPr lang="fr-FR" sz="1600">
                <a:latin typeface="Calibri" charset="0"/>
              </a:rPr>
              <a:t>	- Solutions techniques pour réduire les consommations en énergie,</a:t>
            </a:r>
          </a:p>
          <a:p>
            <a:r>
              <a:rPr lang="fr-FR" sz="1600">
                <a:latin typeface="Calibri" charset="0"/>
              </a:rPr>
              <a:t>	- Réduire les risques liés à la manipulation de produits dangereux,</a:t>
            </a:r>
          </a:p>
        </p:txBody>
      </p:sp>
      <p:sp>
        <p:nvSpPr>
          <p:cNvPr id="13322" name="Text Box 19"/>
          <p:cNvSpPr txBox="1">
            <a:spLocks noChangeArrowheads="1"/>
          </p:cNvSpPr>
          <p:nvPr/>
        </p:nvSpPr>
        <p:spPr bwMode="auto">
          <a:xfrm>
            <a:off x="1066800" y="4298950"/>
            <a:ext cx="79248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fr-FR" sz="1600">
                <a:latin typeface="Calibri" charset="0"/>
                <a:sym typeface="Monotype Sorts" charset="0"/>
              </a:rPr>
              <a:t></a:t>
            </a:r>
            <a:r>
              <a:rPr lang="fr-FR" sz="1600">
                <a:latin typeface="Calibri" charset="0"/>
              </a:rPr>
              <a:t> La politique environnementale pose un cadre précis aux devoir de chacun en matières de respect de l ’environnement.</a:t>
            </a:r>
          </a:p>
        </p:txBody>
      </p:sp>
      <p:pic>
        <p:nvPicPr>
          <p:cNvPr id="13323" name="Picture 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5105400"/>
            <a:ext cx="4391025" cy="103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631825" cy="1125538"/>
          </a:xfrm>
          <a:prstGeom prst="rect">
            <a:avLst/>
          </a:prstGeom>
          <a:gradFill rotWithShape="0">
            <a:gsLst>
              <a:gs pos="0">
                <a:srgbClr val="FFFFFF"/>
              </a:gs>
              <a:gs pos="100000">
                <a:srgbClr val="99CC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6147" name="Rectangle 3"/>
          <p:cNvSpPr>
            <a:spLocks noChangeArrowheads="1"/>
          </p:cNvSpPr>
          <p:nvPr/>
        </p:nvSpPr>
        <p:spPr bwMode="auto">
          <a:xfrm rot="10800000">
            <a:off x="0" y="1125538"/>
            <a:ext cx="631825" cy="5732462"/>
          </a:xfrm>
          <a:prstGeom prst="rect">
            <a:avLst/>
          </a:prstGeom>
          <a:gradFill rotWithShape="0">
            <a:gsLst>
              <a:gs pos="0">
                <a:srgbClr val="99CC00">
                  <a:gamma/>
                  <a:shade val="46275"/>
                  <a:invGamma/>
                </a:srgbClr>
              </a:gs>
              <a:gs pos="100000">
                <a:srgbClr val="99CC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defTabSz="566738"/>
            <a:r>
              <a:rPr lang="fr-FR" sz="4000" b="1" i="1">
                <a:solidFill>
                  <a:srgbClr val="FFFFFF"/>
                </a:solidFill>
                <a:effectLst>
                  <a:outerShdw blurRad="38100" dist="38100" dir="2700000" algn="tl">
                    <a:srgbClr val="000000"/>
                  </a:outerShdw>
                </a:effectLst>
              </a:rPr>
              <a:t>ISO 14001</a:t>
            </a:r>
          </a:p>
        </p:txBody>
      </p:sp>
      <p:sp>
        <p:nvSpPr>
          <p:cNvPr id="3076" name="Rectangle 5"/>
          <p:cNvSpPr>
            <a:spLocks noChangeArrowheads="1"/>
          </p:cNvSpPr>
          <p:nvPr/>
        </p:nvSpPr>
        <p:spPr bwMode="auto">
          <a:xfrm rot="-5400000">
            <a:off x="4530725" y="-3921125"/>
            <a:ext cx="692150" cy="8534400"/>
          </a:xfrm>
          <a:prstGeom prst="rect">
            <a:avLst/>
          </a:prstGeom>
          <a:gradFill rotWithShape="0">
            <a:gsLst>
              <a:gs pos="0">
                <a:srgbClr val="99CC00"/>
              </a:gs>
              <a:gs pos="100000">
                <a:srgbClr val="475E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wrap="none" anchor="ctr"/>
          <a:lstStyle/>
          <a:p>
            <a:pPr algn="ctr"/>
            <a:endParaRPr lang="fr-FR"/>
          </a:p>
        </p:txBody>
      </p:sp>
      <p:sp>
        <p:nvSpPr>
          <p:cNvPr id="3077" name="Rectangle 6"/>
          <p:cNvSpPr>
            <a:spLocks noChangeArrowheads="1"/>
          </p:cNvSpPr>
          <p:nvPr/>
        </p:nvSpPr>
        <p:spPr bwMode="auto">
          <a:xfrm>
            <a:off x="609600" y="0"/>
            <a:ext cx="8382000" cy="647700"/>
          </a:xfrm>
          <a:prstGeom prst="rect">
            <a:avLst/>
          </a:prstGeom>
          <a:noFill/>
          <a:ln>
            <a:noFill/>
          </a:ln>
          <a:effectLst/>
          <a:extLst>
            <a:ext uri="{909E8E84-426E-40dd-AFC4-6F175D3DCCD1}">
              <a14:hiddenFill xmlns:a14="http://schemas.microsoft.com/office/drawing/2010/main">
                <a:gradFill rotWithShape="0">
                  <a:gsLst>
                    <a:gs pos="0">
                      <a:srgbClr val="008000"/>
                    </a:gs>
                    <a:gs pos="50000">
                      <a:srgbClr val="FFFFFF"/>
                    </a:gs>
                    <a:gs pos="100000">
                      <a:srgbClr val="008000"/>
                    </a:gs>
                  </a:gsLst>
                  <a:lin ang="2700000" scaled="1"/>
                </a:gradFill>
              </a14:hiddenFill>
            </a:ext>
            <a:ext uri="{91240B29-F687-4f45-9708-019B960494DF}">
              <a14:hiddenLine xmlns:a14="http://schemas.microsoft.com/office/drawing/2010/main" w="38100" cmpd="dbl">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36000" rIns="36000" anchor="ctr"/>
          <a:lstStyle/>
          <a:p>
            <a:pPr marL="812800" indent="-431800" algn="ctr">
              <a:lnSpc>
                <a:spcPct val="90000"/>
              </a:lnSpc>
              <a:spcBef>
                <a:spcPct val="20000"/>
              </a:spcBef>
            </a:pPr>
            <a:r>
              <a:rPr lang="fr-FR" sz="2600" i="1">
                <a:solidFill>
                  <a:schemeClr val="bg1"/>
                </a:solidFill>
                <a:latin typeface="Calibri" charset="0"/>
              </a:rPr>
              <a:t>Toulouse, un des 4 magasins Auchan certifié ISO 14001</a:t>
            </a:r>
          </a:p>
        </p:txBody>
      </p:sp>
      <p:pic>
        <p:nvPicPr>
          <p:cNvPr id="3078" name="Picture 7" descr="C:\prive\COMITE DD\LOGOS\SGS_ISO%2014001-2004_TCL_H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5121275"/>
            <a:ext cx="1701800"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8" descr="C:\prive\COMITE DD\LOGOS\Auchan2Couleu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5638" y="5813425"/>
            <a:ext cx="3027362"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2057400"/>
            <a:ext cx="2819400" cy="248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081" name="Text Box 4"/>
          <p:cNvSpPr txBox="1">
            <a:spLocks noChangeArrowheads="1"/>
          </p:cNvSpPr>
          <p:nvPr/>
        </p:nvSpPr>
        <p:spPr bwMode="auto">
          <a:xfrm>
            <a:off x="914400" y="1371600"/>
            <a:ext cx="5943600" cy="3925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284163" indent="-284163">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fr-FR">
                <a:latin typeface="Calibri" charset="0"/>
              </a:rPr>
              <a:t>1- Définitions</a:t>
            </a:r>
          </a:p>
          <a:p>
            <a:pPr>
              <a:lnSpc>
                <a:spcPct val="150000"/>
              </a:lnSpc>
              <a:spcBef>
                <a:spcPct val="50000"/>
              </a:spcBef>
            </a:pPr>
            <a:r>
              <a:rPr lang="fr-FR">
                <a:latin typeface="Calibri" charset="0"/>
              </a:rPr>
              <a:t>2- Organisation, le Responsable Environnement</a:t>
            </a:r>
          </a:p>
          <a:p>
            <a:pPr>
              <a:lnSpc>
                <a:spcPct val="150000"/>
              </a:lnSpc>
              <a:spcBef>
                <a:spcPct val="50000"/>
              </a:spcBef>
            </a:pPr>
            <a:r>
              <a:rPr lang="fr-FR">
                <a:latin typeface="Calibri" charset="0"/>
              </a:rPr>
              <a:t>3- Le Comité Développement Durable</a:t>
            </a:r>
          </a:p>
          <a:p>
            <a:pPr>
              <a:lnSpc>
                <a:spcPct val="150000"/>
              </a:lnSpc>
              <a:spcBef>
                <a:spcPct val="50000"/>
              </a:spcBef>
            </a:pPr>
            <a:r>
              <a:rPr lang="fr-FR">
                <a:latin typeface="Calibri" charset="0"/>
              </a:rPr>
              <a:t>4- Impact sur les collaborateurs</a:t>
            </a:r>
          </a:p>
          <a:p>
            <a:pPr>
              <a:lnSpc>
                <a:spcPct val="150000"/>
              </a:lnSpc>
              <a:spcBef>
                <a:spcPct val="50000"/>
              </a:spcBef>
            </a:pPr>
            <a:r>
              <a:rPr lang="fr-FR">
                <a:latin typeface="Calibri" charset="0"/>
              </a:rPr>
              <a:t>Conclusion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0"/>
            <a:ext cx="631825" cy="1125538"/>
          </a:xfrm>
          <a:prstGeom prst="rect">
            <a:avLst/>
          </a:prstGeom>
          <a:gradFill rotWithShape="0">
            <a:gsLst>
              <a:gs pos="0">
                <a:srgbClr val="FFFFFF"/>
              </a:gs>
              <a:gs pos="100000">
                <a:srgbClr val="99CC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fr-FR"/>
              <a:t>I</a:t>
            </a:r>
          </a:p>
        </p:txBody>
      </p:sp>
      <p:sp>
        <p:nvSpPr>
          <p:cNvPr id="7171" name="Rectangle 3"/>
          <p:cNvSpPr>
            <a:spLocks noChangeArrowheads="1"/>
          </p:cNvSpPr>
          <p:nvPr/>
        </p:nvSpPr>
        <p:spPr bwMode="auto">
          <a:xfrm rot="10800000">
            <a:off x="0" y="1125538"/>
            <a:ext cx="631825" cy="5732462"/>
          </a:xfrm>
          <a:prstGeom prst="rect">
            <a:avLst/>
          </a:prstGeom>
          <a:gradFill rotWithShape="0">
            <a:gsLst>
              <a:gs pos="0">
                <a:srgbClr val="99CC00">
                  <a:gamma/>
                  <a:shade val="46275"/>
                  <a:invGamma/>
                </a:srgbClr>
              </a:gs>
              <a:gs pos="100000">
                <a:srgbClr val="99CC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defTabSz="566738"/>
            <a:r>
              <a:rPr lang="fr-FR" sz="4000" b="1" i="1">
                <a:solidFill>
                  <a:srgbClr val="FFFFFF"/>
                </a:solidFill>
                <a:effectLst>
                  <a:outerShdw blurRad="38100" dist="38100" dir="2700000" algn="tl">
                    <a:srgbClr val="000000"/>
                  </a:outerShdw>
                </a:effectLst>
              </a:rPr>
              <a:t>Définitions</a:t>
            </a:r>
          </a:p>
        </p:txBody>
      </p:sp>
      <p:sp>
        <p:nvSpPr>
          <p:cNvPr id="4100" name="Rectangle 4"/>
          <p:cNvSpPr>
            <a:spLocks noChangeArrowheads="1"/>
          </p:cNvSpPr>
          <p:nvPr/>
        </p:nvSpPr>
        <p:spPr bwMode="auto">
          <a:xfrm rot="-5400000">
            <a:off x="4530725" y="-3921125"/>
            <a:ext cx="692150" cy="8534400"/>
          </a:xfrm>
          <a:prstGeom prst="rect">
            <a:avLst/>
          </a:prstGeom>
          <a:gradFill rotWithShape="0">
            <a:gsLst>
              <a:gs pos="0">
                <a:srgbClr val="99CC00"/>
              </a:gs>
              <a:gs pos="100000">
                <a:srgbClr val="475E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wrap="none" anchor="ctr"/>
          <a:lstStyle/>
          <a:p>
            <a:pPr algn="ctr"/>
            <a:endParaRPr lang="fr-FR">
              <a:solidFill>
                <a:schemeClr val="bg1"/>
              </a:solidFill>
            </a:endParaRPr>
          </a:p>
        </p:txBody>
      </p:sp>
      <p:sp>
        <p:nvSpPr>
          <p:cNvPr id="4101" name="Rectangle 5"/>
          <p:cNvSpPr>
            <a:spLocks noChangeArrowheads="1"/>
          </p:cNvSpPr>
          <p:nvPr/>
        </p:nvSpPr>
        <p:spPr bwMode="auto">
          <a:xfrm>
            <a:off x="609600" y="0"/>
            <a:ext cx="8382000" cy="647700"/>
          </a:xfrm>
          <a:prstGeom prst="rect">
            <a:avLst/>
          </a:prstGeom>
          <a:noFill/>
          <a:ln>
            <a:noFill/>
          </a:ln>
          <a:effectLst/>
          <a:extLst>
            <a:ext uri="{909E8E84-426E-40dd-AFC4-6F175D3DCCD1}">
              <a14:hiddenFill xmlns:a14="http://schemas.microsoft.com/office/drawing/2010/main">
                <a:gradFill rotWithShape="0">
                  <a:gsLst>
                    <a:gs pos="0">
                      <a:srgbClr val="008000"/>
                    </a:gs>
                    <a:gs pos="50000">
                      <a:srgbClr val="FFFFFF"/>
                    </a:gs>
                    <a:gs pos="100000">
                      <a:srgbClr val="008000"/>
                    </a:gs>
                  </a:gsLst>
                  <a:lin ang="2700000" scaled="1"/>
                </a:gradFill>
              </a14:hiddenFill>
            </a:ext>
            <a:ext uri="{91240B29-F687-4f45-9708-019B960494DF}">
              <a14:hiddenLine xmlns:a14="http://schemas.microsoft.com/office/drawing/2010/main" w="38100" cmpd="dbl">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36000" rIns="36000" anchor="ctr"/>
          <a:lstStyle/>
          <a:p>
            <a:pPr marL="812800" indent="-431800" algn="ctr">
              <a:lnSpc>
                <a:spcPct val="90000"/>
              </a:lnSpc>
              <a:spcBef>
                <a:spcPct val="20000"/>
              </a:spcBef>
            </a:pPr>
            <a:r>
              <a:rPr lang="fr-FR" sz="2000">
                <a:solidFill>
                  <a:schemeClr val="bg1"/>
                </a:solidFill>
                <a:latin typeface="Calibri" charset="0"/>
              </a:rPr>
              <a:t>Installations Classées pour la Protection de l ’Environnement (ICPE)</a:t>
            </a:r>
            <a:endParaRPr lang="fr-FR" sz="2000">
              <a:latin typeface="Calibri" charset="0"/>
            </a:endParaRPr>
          </a:p>
        </p:txBody>
      </p:sp>
      <p:sp>
        <p:nvSpPr>
          <p:cNvPr id="4102" name="Rectangle 6"/>
          <p:cNvSpPr>
            <a:spLocks noChangeArrowheads="1"/>
          </p:cNvSpPr>
          <p:nvPr/>
        </p:nvSpPr>
        <p:spPr bwMode="auto">
          <a:xfrm>
            <a:off x="838200" y="1447800"/>
            <a:ext cx="8077200" cy="291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ts val="500"/>
              </a:spcBef>
              <a:spcAft>
                <a:spcPts val="500"/>
              </a:spcAft>
            </a:pPr>
            <a:r>
              <a:rPr lang="fr-FR" sz="1600">
                <a:latin typeface="Calibri" charset="0"/>
              </a:rPr>
              <a:t>Le code de l'environnement définit les </a:t>
            </a:r>
            <a:r>
              <a:rPr lang="fr-FR" sz="1600" b="1">
                <a:latin typeface="Calibri" charset="0"/>
              </a:rPr>
              <a:t>ICPE</a:t>
            </a:r>
            <a:r>
              <a:rPr lang="fr-FR" sz="1600">
                <a:latin typeface="Calibri" charset="0"/>
              </a:rPr>
              <a:t> comme « les usines, ateliers, dépôts, chantiers et, d'une manière générale, les installations exploitées ou détenues par toute personne physique ou morale, publique ou privée, qui peuvent présenter des dangers ou des inconvénients soit pour la commodité du voisinage, soit pour la santé, la sécurité, la salubrité publiques, soit pour l'agriculture, soit pour la protection de la nature, de l'environnement et des paysages, soit pour l'utilisation rationnelle de l'énergie, soit pour la conservation des sites et des monuments ainsi que des éléments du patrimoine archéologique ».</a:t>
            </a:r>
          </a:p>
          <a:p>
            <a:pPr algn="ctr">
              <a:spcBef>
                <a:spcPts val="500"/>
              </a:spcBef>
              <a:spcAft>
                <a:spcPts val="500"/>
              </a:spcAft>
            </a:pPr>
            <a:endParaRPr lang="fr-FR" sz="1600">
              <a:latin typeface="Calibri" charset="0"/>
            </a:endParaRPr>
          </a:p>
          <a:p>
            <a:pPr algn="ctr">
              <a:spcBef>
                <a:spcPts val="500"/>
              </a:spcBef>
              <a:spcAft>
                <a:spcPts val="500"/>
              </a:spcAft>
            </a:pPr>
            <a:r>
              <a:rPr lang="fr-FR" sz="1800">
                <a:solidFill>
                  <a:srgbClr val="669900"/>
                </a:solidFill>
                <a:latin typeface="Calibri" charset="0"/>
              </a:rPr>
              <a:t>Du fait des ces installations et de son importance, le magasin est assujetti à la réglementation sur les Installations Classées.</a:t>
            </a:r>
            <a:endParaRPr lang="fr-FR" sz="1800">
              <a:latin typeface="Calibri" charset="0"/>
            </a:endParaRPr>
          </a:p>
        </p:txBody>
      </p:sp>
      <p:pic>
        <p:nvPicPr>
          <p:cNvPr id="4103"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4648200"/>
            <a:ext cx="2438400" cy="1951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0" y="0"/>
            <a:ext cx="631825" cy="1125538"/>
          </a:xfrm>
          <a:prstGeom prst="rect">
            <a:avLst/>
          </a:prstGeom>
          <a:gradFill rotWithShape="0">
            <a:gsLst>
              <a:gs pos="0">
                <a:srgbClr val="FFFFFF"/>
              </a:gs>
              <a:gs pos="100000">
                <a:srgbClr val="99CC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fr-FR"/>
              <a:t>I</a:t>
            </a:r>
          </a:p>
        </p:txBody>
      </p:sp>
      <p:sp>
        <p:nvSpPr>
          <p:cNvPr id="5123" name="Rectangle 3"/>
          <p:cNvSpPr>
            <a:spLocks noChangeArrowheads="1"/>
          </p:cNvSpPr>
          <p:nvPr/>
        </p:nvSpPr>
        <p:spPr bwMode="auto">
          <a:xfrm rot="-5400000">
            <a:off x="4530725" y="-3921125"/>
            <a:ext cx="692150" cy="8534400"/>
          </a:xfrm>
          <a:prstGeom prst="rect">
            <a:avLst/>
          </a:prstGeom>
          <a:gradFill rotWithShape="0">
            <a:gsLst>
              <a:gs pos="0">
                <a:srgbClr val="99CC00"/>
              </a:gs>
              <a:gs pos="100000">
                <a:srgbClr val="475E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wrap="none" anchor="ctr"/>
          <a:lstStyle/>
          <a:p>
            <a:pPr algn="ctr"/>
            <a:endParaRPr lang="fr-FR">
              <a:solidFill>
                <a:schemeClr val="bg1"/>
              </a:solidFill>
            </a:endParaRPr>
          </a:p>
        </p:txBody>
      </p:sp>
      <p:sp>
        <p:nvSpPr>
          <p:cNvPr id="5124" name="Rectangle 4"/>
          <p:cNvSpPr>
            <a:spLocks noChangeArrowheads="1"/>
          </p:cNvSpPr>
          <p:nvPr/>
        </p:nvSpPr>
        <p:spPr bwMode="auto">
          <a:xfrm>
            <a:off x="609600" y="0"/>
            <a:ext cx="8382000" cy="647700"/>
          </a:xfrm>
          <a:prstGeom prst="rect">
            <a:avLst/>
          </a:prstGeom>
          <a:noFill/>
          <a:ln>
            <a:noFill/>
          </a:ln>
          <a:effectLst/>
          <a:extLst>
            <a:ext uri="{909E8E84-426E-40dd-AFC4-6F175D3DCCD1}">
              <a14:hiddenFill xmlns:a14="http://schemas.microsoft.com/office/drawing/2010/main">
                <a:gradFill rotWithShape="0">
                  <a:gsLst>
                    <a:gs pos="0">
                      <a:srgbClr val="008000"/>
                    </a:gs>
                    <a:gs pos="50000">
                      <a:srgbClr val="FFFFFF"/>
                    </a:gs>
                    <a:gs pos="100000">
                      <a:srgbClr val="008000"/>
                    </a:gs>
                  </a:gsLst>
                  <a:lin ang="2700000" scaled="1"/>
                </a:gradFill>
              </a14:hiddenFill>
            </a:ext>
            <a:ext uri="{91240B29-F687-4f45-9708-019B960494DF}">
              <a14:hiddenLine xmlns:a14="http://schemas.microsoft.com/office/drawing/2010/main" w="38100" cmpd="dbl">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36000" rIns="36000" anchor="ctr"/>
          <a:lstStyle/>
          <a:p>
            <a:pPr marL="431800" indent="-431800" algn="ctr">
              <a:lnSpc>
                <a:spcPct val="90000"/>
              </a:lnSpc>
              <a:spcBef>
                <a:spcPct val="20000"/>
              </a:spcBef>
            </a:pPr>
            <a:r>
              <a:rPr lang="fr-FR" sz="2000">
                <a:solidFill>
                  <a:schemeClr val="bg1"/>
                </a:solidFill>
                <a:latin typeface="Calibri" charset="0"/>
              </a:rPr>
              <a:t>La norme ISO 14001</a:t>
            </a:r>
          </a:p>
        </p:txBody>
      </p:sp>
      <p:sp>
        <p:nvSpPr>
          <p:cNvPr id="8197" name="Rectangle 5"/>
          <p:cNvSpPr>
            <a:spLocks noChangeArrowheads="1"/>
          </p:cNvSpPr>
          <p:nvPr/>
        </p:nvSpPr>
        <p:spPr bwMode="auto">
          <a:xfrm rot="10800000">
            <a:off x="0" y="1122363"/>
            <a:ext cx="631825" cy="5732462"/>
          </a:xfrm>
          <a:prstGeom prst="rect">
            <a:avLst/>
          </a:prstGeom>
          <a:gradFill rotWithShape="0">
            <a:gsLst>
              <a:gs pos="0">
                <a:srgbClr val="99CC00">
                  <a:gamma/>
                  <a:shade val="46275"/>
                  <a:invGamma/>
                </a:srgbClr>
              </a:gs>
              <a:gs pos="100000">
                <a:srgbClr val="99CC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defTabSz="566738"/>
            <a:r>
              <a:rPr lang="fr-FR" sz="4000" b="1" i="1">
                <a:solidFill>
                  <a:srgbClr val="FFFFFF"/>
                </a:solidFill>
                <a:effectLst>
                  <a:outerShdw blurRad="38100" dist="38100" dir="2700000" algn="tl">
                    <a:srgbClr val="000000"/>
                  </a:outerShdw>
                </a:effectLst>
              </a:rPr>
              <a:t>Définitions</a:t>
            </a:r>
          </a:p>
        </p:txBody>
      </p:sp>
      <p:sp>
        <p:nvSpPr>
          <p:cNvPr id="5126" name="Rectangle 6"/>
          <p:cNvSpPr>
            <a:spLocks noChangeArrowheads="1"/>
          </p:cNvSpPr>
          <p:nvPr/>
        </p:nvSpPr>
        <p:spPr bwMode="auto">
          <a:xfrm>
            <a:off x="762000" y="958850"/>
            <a:ext cx="81534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fr-FR" sz="1600">
                <a:latin typeface="Calibri" charset="0"/>
              </a:rPr>
              <a:t>		En 2002, pour aller plus loin que ces obligations réglementaires, la direction du magasin a décidé de mettre en place la certification à la </a:t>
            </a:r>
            <a:r>
              <a:rPr lang="fr-FR" sz="1600" b="1">
                <a:latin typeface="Calibri" charset="0"/>
              </a:rPr>
              <a:t>Norme ISO 14001</a:t>
            </a:r>
            <a:r>
              <a:rPr lang="fr-FR" sz="1600">
                <a:latin typeface="Calibri" charset="0"/>
              </a:rPr>
              <a:t>.</a:t>
            </a:r>
            <a:endParaRPr lang="fr-FR" sz="1600" b="1">
              <a:latin typeface="Calibri" charset="0"/>
            </a:endParaRPr>
          </a:p>
        </p:txBody>
      </p:sp>
      <p:sp>
        <p:nvSpPr>
          <p:cNvPr id="5127" name="Rectangle 7"/>
          <p:cNvSpPr>
            <a:spLocks noChangeArrowheads="1"/>
          </p:cNvSpPr>
          <p:nvPr/>
        </p:nvSpPr>
        <p:spPr bwMode="auto">
          <a:xfrm>
            <a:off x="608013" y="1905000"/>
            <a:ext cx="8534400" cy="2322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fr-FR" sz="1600">
                <a:latin typeface="Calibri" charset="0"/>
              </a:rPr>
              <a:t>		La norme ISO 14001 est une norme internationale qui s ’applique à tous type d ’organisation quelles que soient leurs tailles et leurs activités. Cette norme concerne le management environnemental.</a:t>
            </a:r>
          </a:p>
          <a:p>
            <a:r>
              <a:rPr lang="fr-FR" sz="1600">
                <a:latin typeface="Calibri" charset="0"/>
              </a:rPr>
              <a:t>		Le concept de base de cette norme repose sur l ’amélioration continue des performances environnementales, sans établir d ’exigences en matières de niveau de performance. C ’est à l ’entreprise de réduire au minimum les effets de ses activités sur l ’environnement dans un processus d ’amélioration continue.</a:t>
            </a:r>
          </a:p>
          <a:p>
            <a:endParaRPr lang="fr-FR" sz="1600">
              <a:latin typeface="Calibri" charset="0"/>
            </a:endParaRPr>
          </a:p>
          <a:p>
            <a:r>
              <a:rPr lang="fr-FR" sz="1600">
                <a:latin typeface="Calibri" charset="0"/>
              </a:rPr>
              <a:t>		</a:t>
            </a:r>
            <a:r>
              <a:rPr lang="fr-FR" sz="1800">
                <a:solidFill>
                  <a:srgbClr val="0000FF"/>
                </a:solidFill>
                <a:latin typeface="Calibri" charset="0"/>
              </a:rPr>
              <a:t>Il s ’agit d ’une démarche volontaire.</a:t>
            </a:r>
            <a:endParaRPr lang="fr-FR" sz="1800" b="1">
              <a:solidFill>
                <a:srgbClr val="0000FF"/>
              </a:solidFill>
              <a:latin typeface="Calibri" charset="0"/>
            </a:endParaRPr>
          </a:p>
        </p:txBody>
      </p:sp>
      <p:pic>
        <p:nvPicPr>
          <p:cNvPr id="512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4351338"/>
            <a:ext cx="4876800" cy="234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nvGrpSpPr>
          <p:cNvPr id="5129" name="Group 9"/>
          <p:cNvGrpSpPr>
            <a:grpSpLocks/>
          </p:cNvGrpSpPr>
          <p:nvPr/>
        </p:nvGrpSpPr>
        <p:grpSpPr bwMode="auto">
          <a:xfrm>
            <a:off x="1295400" y="5867400"/>
            <a:ext cx="2438400" cy="609600"/>
            <a:chOff x="576" y="3792"/>
            <a:chExt cx="1440" cy="288"/>
          </a:xfrm>
        </p:grpSpPr>
        <p:sp>
          <p:nvSpPr>
            <p:cNvPr id="5130" name="Line 10"/>
            <p:cNvSpPr>
              <a:spLocks noChangeShapeType="1"/>
            </p:cNvSpPr>
            <p:nvPr/>
          </p:nvSpPr>
          <p:spPr bwMode="auto">
            <a:xfrm>
              <a:off x="1488" y="3936"/>
              <a:ext cx="52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203" name="Rectangle 11"/>
            <p:cNvSpPr>
              <a:spLocks noChangeArrowheads="1"/>
            </p:cNvSpPr>
            <p:nvPr/>
          </p:nvSpPr>
          <p:spPr bwMode="auto">
            <a:xfrm>
              <a:off x="576" y="3792"/>
              <a:ext cx="912" cy="2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sz="1000" b="1">
                  <a:solidFill>
                    <a:srgbClr val="FF0000"/>
                  </a:solidFill>
                  <a:effectLst>
                    <a:outerShdw blurRad="38100" dist="38100" dir="2700000" algn="tl">
                      <a:srgbClr val="DDDDDD"/>
                    </a:outerShdw>
                  </a:effectLst>
                  <a:latin typeface="Calibri" charset="0"/>
                </a:rPr>
                <a:t>Système de Management </a:t>
              </a:r>
            </a:p>
            <a:p>
              <a:pPr algn="ctr"/>
              <a:r>
                <a:rPr lang="fr-FR" sz="1000" b="1">
                  <a:solidFill>
                    <a:srgbClr val="FF0000"/>
                  </a:solidFill>
                  <a:effectLst>
                    <a:outerShdw blurRad="38100" dist="38100" dir="2700000" algn="tl">
                      <a:srgbClr val="DDDDDD"/>
                    </a:outerShdw>
                  </a:effectLst>
                  <a:latin typeface="Calibri" charset="0"/>
                </a:rPr>
                <a:t>Environnemental</a:t>
              </a:r>
              <a:endParaRPr lang="fr-FR" sz="1000" b="1">
                <a:solidFill>
                  <a:srgbClr val="FF0000"/>
                </a:solidFill>
                <a:latin typeface="Calibri" charset="0"/>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a:spLocks noChangeArrowheads="1"/>
          </p:cNvSpPr>
          <p:nvPr/>
        </p:nvSpPr>
        <p:spPr bwMode="auto">
          <a:xfrm rot="-5400000">
            <a:off x="4529138" y="-3921125"/>
            <a:ext cx="692150" cy="8534400"/>
          </a:xfrm>
          <a:prstGeom prst="rect">
            <a:avLst/>
          </a:prstGeom>
          <a:gradFill rotWithShape="0">
            <a:gsLst>
              <a:gs pos="0">
                <a:srgbClr val="99CC00"/>
              </a:gs>
              <a:gs pos="100000">
                <a:srgbClr val="475E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wrap="none" anchor="ctr"/>
          <a:lstStyle/>
          <a:p>
            <a:endParaRPr lang="fr-FR">
              <a:solidFill>
                <a:schemeClr val="bg1"/>
              </a:solidFill>
            </a:endParaRPr>
          </a:p>
        </p:txBody>
      </p:sp>
      <p:pic>
        <p:nvPicPr>
          <p:cNvPr id="6147" name="Picture 2" descr="Y:\09    SERVICES GENERAUX\ISO 14001 (2)\4.2 Politique environnementale\Politique 2011.jpg"/>
          <p:cNvPicPr>
            <a:picLocks noChangeAspect="1" noChangeArrowheads="1"/>
          </p:cNvPicPr>
          <p:nvPr/>
        </p:nvPicPr>
        <p:blipFill>
          <a:blip r:embed="rId2">
            <a:extLst>
              <a:ext uri="{28A0092B-C50C-407E-A947-70E740481C1C}">
                <a14:useLocalDpi xmlns:a14="http://schemas.microsoft.com/office/drawing/2010/main" val="0"/>
              </a:ext>
            </a:extLst>
          </a:blip>
          <a:srcRect l="6047" t="2850" r="5270" b="9515"/>
          <a:stretch>
            <a:fillRect/>
          </a:stretch>
        </p:blipFill>
        <p:spPr bwMode="auto">
          <a:xfrm>
            <a:off x="457200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 Box 3"/>
          <p:cNvSpPr txBox="1">
            <a:spLocks noChangeArrowheads="1"/>
          </p:cNvSpPr>
          <p:nvPr/>
        </p:nvSpPr>
        <p:spPr bwMode="auto">
          <a:xfrm>
            <a:off x="990600" y="1219200"/>
            <a:ext cx="28194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fr-FR" sz="1800">
                <a:latin typeface="Calibri" charset="0"/>
              </a:rPr>
              <a:t>Les orientations du magasin relatives aux </a:t>
            </a:r>
            <a:r>
              <a:rPr lang="fr-FR" sz="1800" b="1" u="sng">
                <a:latin typeface="Calibri" charset="0"/>
              </a:rPr>
              <a:t>performances environnementales</a:t>
            </a:r>
            <a:r>
              <a:rPr lang="fr-FR" sz="1800">
                <a:latin typeface="Calibri" charset="0"/>
              </a:rPr>
              <a:t> sont définies par la </a:t>
            </a:r>
            <a:r>
              <a:rPr lang="fr-FR" sz="1800" b="1">
                <a:effectLst>
                  <a:outerShdw blurRad="38100" dist="38100" dir="2700000" algn="tl">
                    <a:srgbClr val="DDDDDD"/>
                  </a:outerShdw>
                </a:effectLst>
                <a:latin typeface="Calibri" charset="0"/>
              </a:rPr>
              <a:t>Direction</a:t>
            </a:r>
          </a:p>
        </p:txBody>
      </p:sp>
      <p:sp>
        <p:nvSpPr>
          <p:cNvPr id="6149" name="Rectangle 6"/>
          <p:cNvSpPr>
            <a:spLocks noChangeArrowheads="1"/>
          </p:cNvSpPr>
          <p:nvPr/>
        </p:nvSpPr>
        <p:spPr bwMode="auto">
          <a:xfrm>
            <a:off x="0" y="0"/>
            <a:ext cx="631825" cy="1125538"/>
          </a:xfrm>
          <a:prstGeom prst="rect">
            <a:avLst/>
          </a:prstGeom>
          <a:gradFill rotWithShape="0">
            <a:gsLst>
              <a:gs pos="0">
                <a:srgbClr val="FFFFFF"/>
              </a:gs>
              <a:gs pos="100000">
                <a:srgbClr val="99CC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fr-FR"/>
              <a:t>I</a:t>
            </a:r>
          </a:p>
        </p:txBody>
      </p:sp>
      <p:sp>
        <p:nvSpPr>
          <p:cNvPr id="9223" name="Rectangle 7"/>
          <p:cNvSpPr>
            <a:spLocks noChangeArrowheads="1"/>
          </p:cNvSpPr>
          <p:nvPr/>
        </p:nvSpPr>
        <p:spPr bwMode="auto">
          <a:xfrm rot="10800000">
            <a:off x="0" y="1122363"/>
            <a:ext cx="631825" cy="5732462"/>
          </a:xfrm>
          <a:prstGeom prst="rect">
            <a:avLst/>
          </a:prstGeom>
          <a:gradFill rotWithShape="0">
            <a:gsLst>
              <a:gs pos="0">
                <a:srgbClr val="99CC00">
                  <a:gamma/>
                  <a:shade val="46275"/>
                  <a:invGamma/>
                </a:srgbClr>
              </a:gs>
              <a:gs pos="100000">
                <a:srgbClr val="99CC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defTabSz="566738"/>
            <a:r>
              <a:rPr lang="fr-FR" sz="4000" b="1" i="1">
                <a:solidFill>
                  <a:srgbClr val="FFFFFF"/>
                </a:solidFill>
                <a:effectLst>
                  <a:outerShdw blurRad="38100" dist="38100" dir="2700000" algn="tl">
                    <a:srgbClr val="000000"/>
                  </a:outerShdw>
                </a:effectLst>
              </a:rPr>
              <a:t>Définitions</a:t>
            </a:r>
          </a:p>
        </p:txBody>
      </p:sp>
      <p:sp>
        <p:nvSpPr>
          <p:cNvPr id="6151" name="Rectangle 8"/>
          <p:cNvSpPr>
            <a:spLocks noChangeArrowheads="1"/>
          </p:cNvSpPr>
          <p:nvPr/>
        </p:nvSpPr>
        <p:spPr bwMode="auto">
          <a:xfrm>
            <a:off x="609600" y="0"/>
            <a:ext cx="8382000" cy="647700"/>
          </a:xfrm>
          <a:prstGeom prst="rect">
            <a:avLst/>
          </a:prstGeom>
          <a:noFill/>
          <a:ln>
            <a:noFill/>
          </a:ln>
          <a:effectLst/>
          <a:extLst>
            <a:ext uri="{909E8E84-426E-40dd-AFC4-6F175D3DCCD1}">
              <a14:hiddenFill xmlns:a14="http://schemas.microsoft.com/office/drawing/2010/main">
                <a:gradFill rotWithShape="0">
                  <a:gsLst>
                    <a:gs pos="0">
                      <a:srgbClr val="008000"/>
                    </a:gs>
                    <a:gs pos="50000">
                      <a:srgbClr val="FFFFFF"/>
                    </a:gs>
                    <a:gs pos="100000">
                      <a:srgbClr val="008000"/>
                    </a:gs>
                  </a:gsLst>
                  <a:lin ang="2700000" scaled="1"/>
                </a:gradFill>
              </a14:hiddenFill>
            </a:ext>
            <a:ext uri="{91240B29-F687-4f45-9708-019B960494DF}">
              <a14:hiddenLine xmlns:a14="http://schemas.microsoft.com/office/drawing/2010/main" w="38100" cmpd="dbl">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36000" rIns="36000" anchor="ctr"/>
          <a:lstStyle/>
          <a:p>
            <a:pPr marL="812800" indent="-431800">
              <a:lnSpc>
                <a:spcPct val="90000"/>
              </a:lnSpc>
              <a:spcBef>
                <a:spcPct val="20000"/>
              </a:spcBef>
            </a:pPr>
            <a:r>
              <a:rPr lang="fr-FR" sz="2000">
                <a:solidFill>
                  <a:schemeClr val="bg1"/>
                </a:solidFill>
                <a:latin typeface="Calibri" charset="0"/>
              </a:rPr>
              <a:t>POLITIQUE ENVIRONNEMENTALE</a:t>
            </a:r>
          </a:p>
        </p:txBody>
      </p:sp>
      <p:sp>
        <p:nvSpPr>
          <p:cNvPr id="9225" name="Text Box 9"/>
          <p:cNvSpPr txBox="1">
            <a:spLocks noChangeArrowheads="1"/>
          </p:cNvSpPr>
          <p:nvPr/>
        </p:nvSpPr>
        <p:spPr bwMode="auto">
          <a:xfrm>
            <a:off x="1066800" y="2709863"/>
            <a:ext cx="2819400" cy="132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fr-FR" sz="1800">
                <a:latin typeface="Calibri" charset="0"/>
              </a:rPr>
              <a:t>Cette politique sert à établir le programme environnemental.</a:t>
            </a:r>
          </a:p>
          <a:p>
            <a:pPr algn="ctr">
              <a:spcBef>
                <a:spcPct val="50000"/>
              </a:spcBef>
            </a:pPr>
            <a:r>
              <a:rPr lang="fr-FR" sz="1800">
                <a:latin typeface="Calibri" charset="0"/>
              </a:rPr>
              <a:t>Et les objectifs à atteindre.</a:t>
            </a:r>
            <a:endParaRPr lang="fr-FR" sz="1800" b="1">
              <a:effectLst>
                <a:outerShdw blurRad="38100" dist="38100" dir="2700000" algn="tl">
                  <a:srgbClr val="DDDDDD"/>
                </a:outerShdw>
              </a:effectLst>
              <a:latin typeface="Calibri" charset="0"/>
            </a:endParaRPr>
          </a:p>
        </p:txBody>
      </p:sp>
      <p:sp>
        <p:nvSpPr>
          <p:cNvPr id="9226" name="Text Box 10"/>
          <p:cNvSpPr txBox="1">
            <a:spLocks noChangeArrowheads="1"/>
          </p:cNvSpPr>
          <p:nvPr/>
        </p:nvSpPr>
        <p:spPr bwMode="auto">
          <a:xfrm>
            <a:off x="1066800" y="4538663"/>
            <a:ext cx="2819400"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fr-FR" sz="1800">
                <a:latin typeface="Calibri" charset="0"/>
              </a:rPr>
              <a:t>Ce document doit être connue de tous les collaborateurs.</a:t>
            </a:r>
          </a:p>
          <a:p>
            <a:pPr algn="ctr">
              <a:spcBef>
                <a:spcPct val="50000"/>
              </a:spcBef>
            </a:pPr>
            <a:r>
              <a:rPr lang="fr-FR" sz="1800">
                <a:latin typeface="Calibri" charset="0"/>
              </a:rPr>
              <a:t>Il doit également être remis aux intervenants extérieurs et disponible pour nos clients.</a:t>
            </a:r>
            <a:endParaRPr lang="fr-FR" sz="1800" b="1">
              <a:effectLst>
                <a:outerShdw blurRad="38100" dist="38100" dir="2700000" algn="tl">
                  <a:srgbClr val="DDDDDD"/>
                </a:outerShdw>
              </a:effectLst>
              <a:latin typeface="Calibri" charset="0"/>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0"/>
            <a:ext cx="631825" cy="1125538"/>
          </a:xfrm>
          <a:prstGeom prst="rect">
            <a:avLst/>
          </a:prstGeom>
          <a:gradFill rotWithShape="0">
            <a:gsLst>
              <a:gs pos="0">
                <a:srgbClr val="FFFFFF"/>
              </a:gs>
              <a:gs pos="100000">
                <a:srgbClr val="99CC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fr-FR"/>
              <a:t>II</a:t>
            </a:r>
          </a:p>
        </p:txBody>
      </p:sp>
      <p:sp>
        <p:nvSpPr>
          <p:cNvPr id="7171" name="Rectangle 3"/>
          <p:cNvSpPr>
            <a:spLocks noChangeArrowheads="1"/>
          </p:cNvSpPr>
          <p:nvPr/>
        </p:nvSpPr>
        <p:spPr bwMode="auto">
          <a:xfrm rot="-5400000">
            <a:off x="4530725" y="-3921125"/>
            <a:ext cx="692150" cy="8534400"/>
          </a:xfrm>
          <a:prstGeom prst="rect">
            <a:avLst/>
          </a:prstGeom>
          <a:gradFill rotWithShape="0">
            <a:gsLst>
              <a:gs pos="0">
                <a:srgbClr val="99CC00"/>
              </a:gs>
              <a:gs pos="100000">
                <a:srgbClr val="475E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wrap="none" anchor="ctr"/>
          <a:lstStyle/>
          <a:p>
            <a:pPr algn="ctr"/>
            <a:endParaRPr lang="fr-FR">
              <a:solidFill>
                <a:schemeClr val="bg1"/>
              </a:solidFill>
            </a:endParaRPr>
          </a:p>
        </p:txBody>
      </p:sp>
      <p:sp>
        <p:nvSpPr>
          <p:cNvPr id="7172" name="Rectangle 4"/>
          <p:cNvSpPr>
            <a:spLocks noChangeArrowheads="1"/>
          </p:cNvSpPr>
          <p:nvPr/>
        </p:nvSpPr>
        <p:spPr bwMode="auto">
          <a:xfrm>
            <a:off x="609600" y="0"/>
            <a:ext cx="8382000" cy="647700"/>
          </a:xfrm>
          <a:prstGeom prst="rect">
            <a:avLst/>
          </a:prstGeom>
          <a:noFill/>
          <a:ln>
            <a:noFill/>
          </a:ln>
          <a:effectLst/>
          <a:extLst>
            <a:ext uri="{909E8E84-426E-40dd-AFC4-6F175D3DCCD1}">
              <a14:hiddenFill xmlns:a14="http://schemas.microsoft.com/office/drawing/2010/main">
                <a:gradFill rotWithShape="0">
                  <a:gsLst>
                    <a:gs pos="0">
                      <a:srgbClr val="008000"/>
                    </a:gs>
                    <a:gs pos="50000">
                      <a:srgbClr val="FFFFFF"/>
                    </a:gs>
                    <a:gs pos="100000">
                      <a:srgbClr val="008000"/>
                    </a:gs>
                  </a:gsLst>
                  <a:lin ang="2700000" scaled="1"/>
                </a:gradFill>
              </a14:hiddenFill>
            </a:ext>
            <a:ext uri="{91240B29-F687-4f45-9708-019B960494DF}">
              <a14:hiddenLine xmlns:a14="http://schemas.microsoft.com/office/drawing/2010/main" w="38100" cmpd="dbl">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36000" rIns="36000" anchor="ctr"/>
          <a:lstStyle/>
          <a:p>
            <a:pPr marL="431800" indent="-431800" algn="ctr">
              <a:lnSpc>
                <a:spcPct val="90000"/>
              </a:lnSpc>
              <a:spcBef>
                <a:spcPct val="20000"/>
              </a:spcBef>
            </a:pPr>
            <a:r>
              <a:rPr lang="fr-FR" sz="2000">
                <a:solidFill>
                  <a:schemeClr val="bg1"/>
                </a:solidFill>
                <a:latin typeface="Calibri" charset="0"/>
              </a:rPr>
              <a:t>Organisation</a:t>
            </a:r>
          </a:p>
        </p:txBody>
      </p:sp>
      <p:sp>
        <p:nvSpPr>
          <p:cNvPr id="17413" name="Rectangle 5"/>
          <p:cNvSpPr>
            <a:spLocks noChangeArrowheads="1"/>
          </p:cNvSpPr>
          <p:nvPr/>
        </p:nvSpPr>
        <p:spPr bwMode="auto">
          <a:xfrm rot="10800000">
            <a:off x="0" y="1122363"/>
            <a:ext cx="631825" cy="5732462"/>
          </a:xfrm>
          <a:prstGeom prst="rect">
            <a:avLst/>
          </a:prstGeom>
          <a:gradFill rotWithShape="0">
            <a:gsLst>
              <a:gs pos="0">
                <a:srgbClr val="99CC00">
                  <a:gamma/>
                  <a:shade val="46275"/>
                  <a:invGamma/>
                </a:srgbClr>
              </a:gs>
              <a:gs pos="100000">
                <a:srgbClr val="99CC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defTabSz="566738"/>
            <a:r>
              <a:rPr lang="fr-FR" sz="4000" b="1" i="1">
                <a:solidFill>
                  <a:srgbClr val="FFFFFF"/>
                </a:solidFill>
                <a:effectLst>
                  <a:outerShdw blurRad="38100" dist="38100" dir="2700000" algn="tl">
                    <a:srgbClr val="000000"/>
                  </a:outerShdw>
                </a:effectLst>
              </a:rPr>
              <a:t>Organisation, le RE</a:t>
            </a:r>
          </a:p>
        </p:txBody>
      </p:sp>
      <p:sp>
        <p:nvSpPr>
          <p:cNvPr id="7174" name="AutoShape 6"/>
          <p:cNvSpPr>
            <a:spLocks noChangeArrowheads="1"/>
          </p:cNvSpPr>
          <p:nvPr/>
        </p:nvSpPr>
        <p:spPr bwMode="auto">
          <a:xfrm>
            <a:off x="3429000" y="990600"/>
            <a:ext cx="2819400" cy="685800"/>
          </a:xfrm>
          <a:prstGeom prst="flowChartProcess">
            <a:avLst/>
          </a:prstGeom>
          <a:solidFill>
            <a:srgbClr val="99CC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r>
              <a:rPr lang="fr-FR" sz="1400">
                <a:latin typeface="Calibri" charset="0"/>
              </a:rPr>
              <a:t>Direction magasin</a:t>
            </a:r>
          </a:p>
          <a:p>
            <a:pPr algn="ctr"/>
            <a:r>
              <a:rPr lang="fr-FR" sz="1400" i="1">
                <a:solidFill>
                  <a:schemeClr val="bg1"/>
                </a:solidFill>
                <a:latin typeface="Calibri" charset="0"/>
              </a:rPr>
              <a:t>Rédige la politique environnement et s ’assure de son application</a:t>
            </a:r>
            <a:endParaRPr lang="fr-FR" sz="1400">
              <a:latin typeface="Calibri" charset="0"/>
            </a:endParaRPr>
          </a:p>
        </p:txBody>
      </p:sp>
      <p:sp>
        <p:nvSpPr>
          <p:cNvPr id="7175" name="AutoShape 7"/>
          <p:cNvSpPr>
            <a:spLocks noChangeArrowheads="1"/>
          </p:cNvSpPr>
          <p:nvPr/>
        </p:nvSpPr>
        <p:spPr bwMode="auto">
          <a:xfrm>
            <a:off x="3810000" y="2286000"/>
            <a:ext cx="2209800" cy="533400"/>
          </a:xfrm>
          <a:prstGeom prst="flowChartProcess">
            <a:avLst/>
          </a:prstGeom>
          <a:solidFill>
            <a:srgbClr val="99CC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fr-FR" sz="1400">
                <a:latin typeface="Calibri" charset="0"/>
              </a:rPr>
              <a:t>Responsable Environnement</a:t>
            </a:r>
          </a:p>
          <a:p>
            <a:pPr algn="ctr"/>
            <a:r>
              <a:rPr lang="fr-FR" sz="1400" i="1">
                <a:solidFill>
                  <a:schemeClr val="bg1"/>
                </a:solidFill>
                <a:latin typeface="Calibri" charset="0"/>
              </a:rPr>
              <a:t>Pilote l ’action du SME*</a:t>
            </a:r>
            <a:endParaRPr lang="fr-FR" sz="1400">
              <a:latin typeface="Calibri" charset="0"/>
            </a:endParaRPr>
          </a:p>
        </p:txBody>
      </p:sp>
      <p:sp>
        <p:nvSpPr>
          <p:cNvPr id="7176" name="AutoShape 8"/>
          <p:cNvSpPr>
            <a:spLocks noChangeArrowheads="1"/>
          </p:cNvSpPr>
          <p:nvPr/>
        </p:nvSpPr>
        <p:spPr bwMode="auto">
          <a:xfrm>
            <a:off x="5867400" y="3733800"/>
            <a:ext cx="3048000" cy="1066800"/>
          </a:xfrm>
          <a:prstGeom prst="flowChartProcess">
            <a:avLst/>
          </a:prstGeom>
          <a:solidFill>
            <a:srgbClr val="99CC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r>
              <a:rPr lang="fr-FR" sz="1400">
                <a:latin typeface="Calibri" charset="0"/>
              </a:rPr>
              <a:t>Responsables de services</a:t>
            </a:r>
          </a:p>
          <a:p>
            <a:pPr algn="ctr"/>
            <a:r>
              <a:rPr lang="fr-FR" sz="1400">
                <a:latin typeface="Calibri" charset="0"/>
              </a:rPr>
              <a:t>Chefs de rayons/ Caisses</a:t>
            </a:r>
          </a:p>
          <a:p>
            <a:pPr algn="ctr"/>
            <a:r>
              <a:rPr lang="fr-FR" sz="1400" i="1">
                <a:solidFill>
                  <a:schemeClr val="bg1"/>
                </a:solidFill>
                <a:latin typeface="Calibri" charset="0"/>
              </a:rPr>
              <a:t>S ’assure de l ’application des procédures et instructions de son rayon/ service</a:t>
            </a:r>
            <a:endParaRPr lang="fr-FR" sz="1400">
              <a:solidFill>
                <a:schemeClr val="bg1"/>
              </a:solidFill>
              <a:latin typeface="Calibri" charset="0"/>
            </a:endParaRPr>
          </a:p>
        </p:txBody>
      </p:sp>
      <p:sp>
        <p:nvSpPr>
          <p:cNvPr id="7177" name="AutoShape 9"/>
          <p:cNvSpPr>
            <a:spLocks noChangeArrowheads="1"/>
          </p:cNvSpPr>
          <p:nvPr/>
        </p:nvSpPr>
        <p:spPr bwMode="auto">
          <a:xfrm>
            <a:off x="838200" y="3657600"/>
            <a:ext cx="3276600" cy="1066800"/>
          </a:xfrm>
          <a:prstGeom prst="flowChartProcess">
            <a:avLst/>
          </a:prstGeom>
          <a:solidFill>
            <a:srgbClr val="99CC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r>
              <a:rPr lang="fr-FR" sz="1400">
                <a:latin typeface="Calibri" charset="0"/>
              </a:rPr>
              <a:t>Comité Développement Durable</a:t>
            </a:r>
          </a:p>
          <a:p>
            <a:pPr algn="ctr"/>
            <a:r>
              <a:rPr lang="fr-FR" sz="1400" i="1">
                <a:solidFill>
                  <a:schemeClr val="bg1"/>
                </a:solidFill>
                <a:latin typeface="Calibri" charset="0"/>
              </a:rPr>
              <a:t>Groupe de réflexion sur les axes d ’améliorations</a:t>
            </a:r>
          </a:p>
          <a:p>
            <a:pPr algn="ctr"/>
            <a:r>
              <a:rPr lang="fr-FR" sz="1400" i="1">
                <a:solidFill>
                  <a:schemeClr val="bg1"/>
                </a:solidFill>
                <a:latin typeface="Calibri" charset="0"/>
              </a:rPr>
              <a:t>Réalise une veille sur la bonne application des instructions</a:t>
            </a:r>
            <a:endParaRPr lang="fr-FR" sz="1400">
              <a:latin typeface="Calibri" charset="0"/>
            </a:endParaRPr>
          </a:p>
        </p:txBody>
      </p:sp>
      <p:sp>
        <p:nvSpPr>
          <p:cNvPr id="7178" name="AutoShape 10"/>
          <p:cNvSpPr>
            <a:spLocks noChangeArrowheads="1"/>
          </p:cNvSpPr>
          <p:nvPr/>
        </p:nvSpPr>
        <p:spPr bwMode="auto">
          <a:xfrm>
            <a:off x="3810000" y="5562600"/>
            <a:ext cx="2209800" cy="533400"/>
          </a:xfrm>
          <a:prstGeom prst="flowChartProcess">
            <a:avLst/>
          </a:prstGeom>
          <a:solidFill>
            <a:srgbClr val="99CC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fr-FR" sz="1400">
                <a:latin typeface="Calibri" charset="0"/>
              </a:rPr>
              <a:t>Collaborateurs magasins</a:t>
            </a:r>
          </a:p>
          <a:p>
            <a:pPr algn="ctr"/>
            <a:r>
              <a:rPr lang="fr-FR" sz="1400" i="1">
                <a:solidFill>
                  <a:schemeClr val="bg1"/>
                </a:solidFill>
                <a:latin typeface="Calibri" charset="0"/>
              </a:rPr>
              <a:t>Acteur du SME</a:t>
            </a:r>
            <a:endParaRPr lang="fr-FR" sz="1400">
              <a:latin typeface="Calibri" charset="0"/>
            </a:endParaRPr>
          </a:p>
        </p:txBody>
      </p:sp>
      <p:sp>
        <p:nvSpPr>
          <p:cNvPr id="7179" name="AutoShape 11"/>
          <p:cNvSpPr>
            <a:spLocks noChangeArrowheads="1"/>
          </p:cNvSpPr>
          <p:nvPr/>
        </p:nvSpPr>
        <p:spPr bwMode="auto">
          <a:xfrm>
            <a:off x="762000" y="2133600"/>
            <a:ext cx="2209800" cy="685800"/>
          </a:xfrm>
          <a:prstGeom prst="flowChartProcess">
            <a:avLst/>
          </a:prstGeom>
          <a:solidFill>
            <a:srgbClr val="99CC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r>
              <a:rPr lang="fr-FR" sz="1400">
                <a:latin typeface="Calibri" charset="0"/>
              </a:rPr>
              <a:t>Direction environnement Auchan France</a:t>
            </a:r>
          </a:p>
          <a:p>
            <a:pPr algn="ctr"/>
            <a:r>
              <a:rPr lang="fr-FR" sz="1400" i="1">
                <a:solidFill>
                  <a:schemeClr val="bg1"/>
                </a:solidFill>
                <a:latin typeface="Calibri" charset="0"/>
              </a:rPr>
              <a:t>Réalise des Audits Internes</a:t>
            </a:r>
            <a:endParaRPr lang="fr-FR" sz="1400">
              <a:latin typeface="Calibri" charset="0"/>
            </a:endParaRPr>
          </a:p>
        </p:txBody>
      </p:sp>
      <p:sp>
        <p:nvSpPr>
          <p:cNvPr id="7180" name="Text Box 12"/>
          <p:cNvSpPr txBox="1">
            <a:spLocks noChangeArrowheads="1"/>
          </p:cNvSpPr>
          <p:nvPr/>
        </p:nvSpPr>
        <p:spPr bwMode="auto">
          <a:xfrm>
            <a:off x="5791200" y="6583363"/>
            <a:ext cx="33242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fr-FR" sz="1200">
                <a:latin typeface="Calibri" charset="0"/>
              </a:rPr>
              <a:t>*SME= Système de Management Environnemental</a:t>
            </a:r>
          </a:p>
        </p:txBody>
      </p:sp>
      <p:sp>
        <p:nvSpPr>
          <p:cNvPr id="7181" name="Line 16"/>
          <p:cNvSpPr>
            <a:spLocks noChangeShapeType="1"/>
          </p:cNvSpPr>
          <p:nvPr/>
        </p:nvSpPr>
        <p:spPr bwMode="auto">
          <a:xfrm flipH="1">
            <a:off x="2743200" y="2819400"/>
            <a:ext cx="1219200" cy="8382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182" name="Line 17"/>
          <p:cNvSpPr>
            <a:spLocks noChangeShapeType="1"/>
          </p:cNvSpPr>
          <p:nvPr/>
        </p:nvSpPr>
        <p:spPr bwMode="auto">
          <a:xfrm>
            <a:off x="4800600" y="2819400"/>
            <a:ext cx="0" cy="27432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183" name="Line 18"/>
          <p:cNvSpPr>
            <a:spLocks noChangeShapeType="1"/>
          </p:cNvSpPr>
          <p:nvPr/>
        </p:nvSpPr>
        <p:spPr bwMode="auto">
          <a:xfrm flipH="1">
            <a:off x="6019800" y="4800600"/>
            <a:ext cx="1524000" cy="9906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184" name="Line 19"/>
          <p:cNvSpPr>
            <a:spLocks noChangeShapeType="1"/>
          </p:cNvSpPr>
          <p:nvPr/>
        </p:nvSpPr>
        <p:spPr bwMode="auto">
          <a:xfrm>
            <a:off x="2133600" y="4724400"/>
            <a:ext cx="1676400" cy="10668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185" name="Line 20"/>
          <p:cNvSpPr>
            <a:spLocks noChangeShapeType="1"/>
          </p:cNvSpPr>
          <p:nvPr/>
        </p:nvSpPr>
        <p:spPr bwMode="auto">
          <a:xfrm>
            <a:off x="4800600" y="1676400"/>
            <a:ext cx="0" cy="6096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186" name="Line 21"/>
          <p:cNvSpPr>
            <a:spLocks noChangeShapeType="1"/>
          </p:cNvSpPr>
          <p:nvPr/>
        </p:nvSpPr>
        <p:spPr bwMode="auto">
          <a:xfrm>
            <a:off x="5867400" y="2819400"/>
            <a:ext cx="1219200" cy="9144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187" name="Line 22"/>
          <p:cNvSpPr>
            <a:spLocks noChangeShapeType="1"/>
          </p:cNvSpPr>
          <p:nvPr/>
        </p:nvSpPr>
        <p:spPr bwMode="auto">
          <a:xfrm>
            <a:off x="2971800" y="2514600"/>
            <a:ext cx="838200"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ChangeArrowheads="1"/>
          </p:cNvSpPr>
          <p:nvPr/>
        </p:nvSpPr>
        <p:spPr bwMode="auto">
          <a:xfrm rot="-5400000">
            <a:off x="4529138" y="-3921125"/>
            <a:ext cx="692150" cy="8534400"/>
          </a:xfrm>
          <a:prstGeom prst="rect">
            <a:avLst/>
          </a:prstGeom>
          <a:gradFill rotWithShape="0">
            <a:gsLst>
              <a:gs pos="0">
                <a:srgbClr val="99CC00"/>
              </a:gs>
              <a:gs pos="100000">
                <a:srgbClr val="475E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wrap="none" anchor="ctr"/>
          <a:lstStyle/>
          <a:p>
            <a:endParaRPr lang="fr-FR">
              <a:solidFill>
                <a:schemeClr val="bg1"/>
              </a:solidFill>
            </a:endParaRPr>
          </a:p>
        </p:txBody>
      </p:sp>
      <p:sp>
        <p:nvSpPr>
          <p:cNvPr id="8195" name="Rectangle 4"/>
          <p:cNvSpPr>
            <a:spLocks noChangeArrowheads="1"/>
          </p:cNvSpPr>
          <p:nvPr/>
        </p:nvSpPr>
        <p:spPr bwMode="auto">
          <a:xfrm>
            <a:off x="0" y="0"/>
            <a:ext cx="631825" cy="1125538"/>
          </a:xfrm>
          <a:prstGeom prst="rect">
            <a:avLst/>
          </a:prstGeom>
          <a:gradFill rotWithShape="0">
            <a:gsLst>
              <a:gs pos="0">
                <a:srgbClr val="FFFFFF"/>
              </a:gs>
              <a:gs pos="100000">
                <a:srgbClr val="99CC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fr-FR"/>
              <a:t>II</a:t>
            </a:r>
          </a:p>
        </p:txBody>
      </p:sp>
      <p:sp>
        <p:nvSpPr>
          <p:cNvPr id="8196" name="Rectangle 5"/>
          <p:cNvSpPr>
            <a:spLocks noChangeArrowheads="1"/>
          </p:cNvSpPr>
          <p:nvPr/>
        </p:nvSpPr>
        <p:spPr bwMode="auto">
          <a:xfrm>
            <a:off x="609600" y="0"/>
            <a:ext cx="8382000" cy="647700"/>
          </a:xfrm>
          <a:prstGeom prst="rect">
            <a:avLst/>
          </a:prstGeom>
          <a:noFill/>
          <a:ln>
            <a:noFill/>
          </a:ln>
          <a:effectLst/>
          <a:extLst>
            <a:ext uri="{909E8E84-426E-40dd-AFC4-6F175D3DCCD1}">
              <a14:hiddenFill xmlns:a14="http://schemas.microsoft.com/office/drawing/2010/main">
                <a:gradFill rotWithShape="0">
                  <a:gsLst>
                    <a:gs pos="0">
                      <a:srgbClr val="008000"/>
                    </a:gs>
                    <a:gs pos="50000">
                      <a:srgbClr val="FFFFFF"/>
                    </a:gs>
                    <a:gs pos="100000">
                      <a:srgbClr val="008000"/>
                    </a:gs>
                  </a:gsLst>
                  <a:lin ang="2700000" scaled="1"/>
                </a:gradFill>
              </a14:hiddenFill>
            </a:ext>
            <a:ext uri="{91240B29-F687-4f45-9708-019B960494DF}">
              <a14:hiddenLine xmlns:a14="http://schemas.microsoft.com/office/drawing/2010/main" w="38100" cmpd="dbl">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36000" rIns="36000" anchor="ctr"/>
          <a:lstStyle/>
          <a:p>
            <a:pPr marL="812800" indent="-431800">
              <a:lnSpc>
                <a:spcPct val="90000"/>
              </a:lnSpc>
              <a:spcBef>
                <a:spcPct val="20000"/>
              </a:spcBef>
            </a:pPr>
            <a:r>
              <a:rPr lang="fr-FR" sz="2000">
                <a:solidFill>
                  <a:schemeClr val="bg1"/>
                </a:solidFill>
                <a:latin typeface="Calibri" charset="0"/>
              </a:rPr>
              <a:t>Le Responsable Environnement</a:t>
            </a:r>
          </a:p>
        </p:txBody>
      </p:sp>
      <p:sp>
        <p:nvSpPr>
          <p:cNvPr id="8197" name="Text Box 8"/>
          <p:cNvSpPr txBox="1">
            <a:spLocks noChangeArrowheads="1"/>
          </p:cNvSpPr>
          <p:nvPr/>
        </p:nvSpPr>
        <p:spPr bwMode="auto">
          <a:xfrm>
            <a:off x="990600" y="1042988"/>
            <a:ext cx="7467600"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fr-FR" sz="1800">
                <a:latin typeface="Calibri" charset="0"/>
              </a:rPr>
              <a:t>- Est garant de la mise en œuvre et du bon fonctionnement du SME conformément aux exigences de la Norme ISO 14001,</a:t>
            </a:r>
          </a:p>
          <a:p>
            <a:endParaRPr lang="fr-FR" sz="1800">
              <a:latin typeface="Calibri" charset="0"/>
            </a:endParaRPr>
          </a:p>
          <a:p>
            <a:r>
              <a:rPr lang="fr-FR" sz="1800">
                <a:latin typeface="Calibri" charset="0"/>
              </a:rPr>
              <a:t>- Gère et tient à jour les documents du système avec la participation des personnes concernées,</a:t>
            </a:r>
          </a:p>
          <a:p>
            <a:endParaRPr lang="fr-FR" sz="1800">
              <a:latin typeface="Calibri" charset="0"/>
            </a:endParaRPr>
          </a:p>
          <a:p>
            <a:r>
              <a:rPr lang="fr-FR" sz="1800">
                <a:latin typeface="Calibri" charset="0"/>
              </a:rPr>
              <a:t>- Propose les objectifs et cibles à atteindre pour faire vivre la politique environnement,</a:t>
            </a:r>
          </a:p>
          <a:p>
            <a:endParaRPr lang="fr-FR" sz="1800">
              <a:latin typeface="Calibri" charset="0"/>
            </a:endParaRPr>
          </a:p>
          <a:p>
            <a:r>
              <a:rPr lang="fr-FR" sz="1800">
                <a:latin typeface="Calibri" charset="0"/>
              </a:rPr>
              <a:t>- Suit l’évolution de la législation environnementale et des autres exigences applicables. Il informe les responsables concernés et suit les actions de mises en conformité,</a:t>
            </a:r>
          </a:p>
          <a:p>
            <a:endParaRPr lang="fr-FR" sz="1800">
              <a:latin typeface="Calibri" charset="0"/>
            </a:endParaRPr>
          </a:p>
          <a:p>
            <a:r>
              <a:rPr lang="fr-FR" sz="1800">
                <a:latin typeface="Calibri" charset="0"/>
              </a:rPr>
              <a:t>- Anime les relais environnement,</a:t>
            </a:r>
          </a:p>
          <a:p>
            <a:endParaRPr lang="fr-FR" sz="1800">
              <a:latin typeface="Calibri" charset="0"/>
            </a:endParaRPr>
          </a:p>
          <a:p>
            <a:r>
              <a:rPr lang="fr-FR" sz="1800">
                <a:latin typeface="Calibri" charset="0"/>
              </a:rPr>
              <a:t>- Assure les transferts d’information,</a:t>
            </a:r>
          </a:p>
          <a:p>
            <a:endParaRPr lang="fr-FR" sz="1800">
              <a:latin typeface="Calibri" charset="0"/>
            </a:endParaRPr>
          </a:p>
          <a:p>
            <a:r>
              <a:rPr lang="fr-FR" sz="1800">
                <a:latin typeface="Calibri" charset="0"/>
              </a:rPr>
              <a:t>- Gère et organise les audits (interne et externe).</a:t>
            </a:r>
          </a:p>
        </p:txBody>
      </p:sp>
      <p:sp>
        <p:nvSpPr>
          <p:cNvPr id="11273" name="Rectangle 9"/>
          <p:cNvSpPr>
            <a:spLocks noChangeArrowheads="1"/>
          </p:cNvSpPr>
          <p:nvPr/>
        </p:nvSpPr>
        <p:spPr bwMode="auto">
          <a:xfrm rot="10800000">
            <a:off x="0" y="1122363"/>
            <a:ext cx="631825" cy="5732462"/>
          </a:xfrm>
          <a:prstGeom prst="rect">
            <a:avLst/>
          </a:prstGeom>
          <a:gradFill rotWithShape="0">
            <a:gsLst>
              <a:gs pos="0">
                <a:srgbClr val="99CC00">
                  <a:gamma/>
                  <a:shade val="46275"/>
                  <a:invGamma/>
                </a:srgbClr>
              </a:gs>
              <a:gs pos="100000">
                <a:srgbClr val="99CC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defTabSz="566738"/>
            <a:r>
              <a:rPr lang="fr-FR" sz="4000" b="1" i="1">
                <a:solidFill>
                  <a:srgbClr val="FFFFFF"/>
                </a:solidFill>
                <a:effectLst>
                  <a:outerShdw blurRad="38100" dist="38100" dir="2700000" algn="tl">
                    <a:srgbClr val="000000"/>
                  </a:outerShdw>
                </a:effectLst>
              </a:rPr>
              <a:t>Organisation, le RE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026"/>
          <p:cNvSpPr>
            <a:spLocks noChangeArrowheads="1"/>
          </p:cNvSpPr>
          <p:nvPr/>
        </p:nvSpPr>
        <p:spPr bwMode="auto">
          <a:xfrm rot="-5400000">
            <a:off x="4529138" y="-3921125"/>
            <a:ext cx="692150" cy="8534400"/>
          </a:xfrm>
          <a:prstGeom prst="rect">
            <a:avLst/>
          </a:prstGeom>
          <a:gradFill rotWithShape="0">
            <a:gsLst>
              <a:gs pos="0">
                <a:srgbClr val="99CC00"/>
              </a:gs>
              <a:gs pos="100000">
                <a:srgbClr val="475E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wrap="none" anchor="ctr"/>
          <a:lstStyle/>
          <a:p>
            <a:endParaRPr lang="fr-FR">
              <a:solidFill>
                <a:schemeClr val="bg1"/>
              </a:solidFill>
            </a:endParaRPr>
          </a:p>
        </p:txBody>
      </p:sp>
      <p:sp>
        <p:nvSpPr>
          <p:cNvPr id="9219" name="Rectangle 1027"/>
          <p:cNvSpPr>
            <a:spLocks noChangeArrowheads="1"/>
          </p:cNvSpPr>
          <p:nvPr/>
        </p:nvSpPr>
        <p:spPr bwMode="auto">
          <a:xfrm>
            <a:off x="0" y="0"/>
            <a:ext cx="631825" cy="1125538"/>
          </a:xfrm>
          <a:prstGeom prst="rect">
            <a:avLst/>
          </a:prstGeom>
          <a:gradFill rotWithShape="0">
            <a:gsLst>
              <a:gs pos="0">
                <a:srgbClr val="FFFFFF"/>
              </a:gs>
              <a:gs pos="100000">
                <a:srgbClr val="99CC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fr-FR"/>
              <a:t>III</a:t>
            </a:r>
          </a:p>
        </p:txBody>
      </p:sp>
      <p:sp>
        <p:nvSpPr>
          <p:cNvPr id="9220" name="Rectangle 1028"/>
          <p:cNvSpPr>
            <a:spLocks noChangeArrowheads="1"/>
          </p:cNvSpPr>
          <p:nvPr/>
        </p:nvSpPr>
        <p:spPr bwMode="auto">
          <a:xfrm>
            <a:off x="685800" y="0"/>
            <a:ext cx="8382000" cy="647700"/>
          </a:xfrm>
          <a:prstGeom prst="rect">
            <a:avLst/>
          </a:prstGeom>
          <a:noFill/>
          <a:ln>
            <a:noFill/>
          </a:ln>
          <a:effectLst/>
          <a:extLst>
            <a:ext uri="{909E8E84-426E-40dd-AFC4-6F175D3DCCD1}">
              <a14:hiddenFill xmlns:a14="http://schemas.microsoft.com/office/drawing/2010/main">
                <a:gradFill rotWithShape="0">
                  <a:gsLst>
                    <a:gs pos="0">
                      <a:srgbClr val="008000"/>
                    </a:gs>
                    <a:gs pos="50000">
                      <a:srgbClr val="FFFFFF"/>
                    </a:gs>
                    <a:gs pos="100000">
                      <a:srgbClr val="008000"/>
                    </a:gs>
                  </a:gsLst>
                  <a:lin ang="2700000" scaled="1"/>
                </a:gradFill>
              </a14:hiddenFill>
            </a:ext>
            <a:ext uri="{91240B29-F687-4f45-9708-019B960494DF}">
              <a14:hiddenLine xmlns:a14="http://schemas.microsoft.com/office/drawing/2010/main" w="38100" cmpd="dbl">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36000" rIns="36000" anchor="ctr"/>
          <a:lstStyle/>
          <a:p>
            <a:pPr marL="431800" indent="-431800">
              <a:lnSpc>
                <a:spcPct val="90000"/>
              </a:lnSpc>
              <a:spcBef>
                <a:spcPct val="20000"/>
              </a:spcBef>
            </a:pPr>
            <a:r>
              <a:rPr lang="fr-FR" sz="2000">
                <a:solidFill>
                  <a:schemeClr val="bg1"/>
                </a:solidFill>
                <a:latin typeface="Calibri" charset="0"/>
              </a:rPr>
              <a:t>Le Comité Développement Durable</a:t>
            </a:r>
            <a:endParaRPr lang="fr-FR" sz="2000">
              <a:latin typeface="Calibri" charset="0"/>
            </a:endParaRPr>
          </a:p>
        </p:txBody>
      </p:sp>
      <p:sp>
        <p:nvSpPr>
          <p:cNvPr id="19461" name="Rectangle 1029"/>
          <p:cNvSpPr>
            <a:spLocks noChangeArrowheads="1"/>
          </p:cNvSpPr>
          <p:nvPr/>
        </p:nvSpPr>
        <p:spPr bwMode="auto">
          <a:xfrm rot="10800000">
            <a:off x="0" y="1122363"/>
            <a:ext cx="631825" cy="5732462"/>
          </a:xfrm>
          <a:prstGeom prst="rect">
            <a:avLst/>
          </a:prstGeom>
          <a:gradFill rotWithShape="0">
            <a:gsLst>
              <a:gs pos="0">
                <a:srgbClr val="99CC00">
                  <a:gamma/>
                  <a:shade val="46275"/>
                  <a:invGamma/>
                </a:srgbClr>
              </a:gs>
              <a:gs pos="100000">
                <a:srgbClr val="99CC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defTabSz="566738"/>
            <a:r>
              <a:rPr lang="fr-FR" sz="4000" b="1" i="1">
                <a:solidFill>
                  <a:srgbClr val="FFFFFF"/>
                </a:solidFill>
                <a:effectLst>
                  <a:outerShdw blurRad="38100" dist="38100" dir="2700000" algn="tl">
                    <a:srgbClr val="000000"/>
                  </a:outerShdw>
                </a:effectLst>
              </a:rPr>
              <a:t>ISO 14001</a:t>
            </a:r>
          </a:p>
        </p:txBody>
      </p:sp>
      <p:sp>
        <p:nvSpPr>
          <p:cNvPr id="9222" name="Text Box 1030"/>
          <p:cNvSpPr txBox="1">
            <a:spLocks noChangeArrowheads="1"/>
          </p:cNvSpPr>
          <p:nvPr/>
        </p:nvSpPr>
        <p:spPr bwMode="auto">
          <a:xfrm>
            <a:off x="1143000" y="1676400"/>
            <a:ext cx="7620000" cy="119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fr-FR" sz="1600">
                <a:latin typeface="Calibri" charset="0"/>
              </a:rPr>
              <a:t>- Composition:</a:t>
            </a:r>
          </a:p>
          <a:p>
            <a:pPr>
              <a:lnSpc>
                <a:spcPct val="150000"/>
              </a:lnSpc>
            </a:pPr>
            <a:r>
              <a:rPr lang="fr-FR" sz="1600">
                <a:latin typeface="Calibri" charset="0"/>
              </a:rPr>
              <a:t>	 </a:t>
            </a:r>
            <a:r>
              <a:rPr lang="fr-FR" sz="1600">
                <a:latin typeface="Calibri" charset="0"/>
                <a:sym typeface="Monotype Sorts" charset="0"/>
              </a:rPr>
              <a:t></a:t>
            </a:r>
            <a:r>
              <a:rPr lang="fr-FR" sz="1600">
                <a:latin typeface="Calibri" charset="0"/>
              </a:rPr>
              <a:t> 2 à 3 personnes par secteurs pour assurer une présence régulière.</a:t>
            </a:r>
          </a:p>
          <a:p>
            <a:r>
              <a:rPr lang="fr-FR" sz="1600">
                <a:latin typeface="Calibri" charset="0"/>
              </a:rPr>
              <a:t> 	 </a:t>
            </a:r>
            <a:r>
              <a:rPr lang="fr-FR" sz="1600">
                <a:latin typeface="Calibri" charset="0"/>
                <a:sym typeface="Monotype Sorts" charset="0"/>
              </a:rPr>
              <a:t></a:t>
            </a:r>
            <a:r>
              <a:rPr lang="fr-FR" sz="1600">
                <a:latin typeface="Calibri" charset="0"/>
              </a:rPr>
              <a:t> Tous les niveaux hiérarchiques sont représentés: relais transverse de 		      l ’information.</a:t>
            </a:r>
          </a:p>
        </p:txBody>
      </p:sp>
      <p:sp>
        <p:nvSpPr>
          <p:cNvPr id="9223" name="Text Box 1031"/>
          <p:cNvSpPr txBox="1">
            <a:spLocks noChangeArrowheads="1"/>
          </p:cNvSpPr>
          <p:nvPr/>
        </p:nvSpPr>
        <p:spPr bwMode="auto">
          <a:xfrm>
            <a:off x="1219200" y="3121025"/>
            <a:ext cx="7240588" cy="119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fr-FR" sz="1600">
                <a:latin typeface="Calibri" charset="0"/>
              </a:rPr>
              <a:t>- Relais Environnement: équipiers magasins</a:t>
            </a:r>
          </a:p>
          <a:p>
            <a:pPr>
              <a:lnSpc>
                <a:spcPct val="150000"/>
              </a:lnSpc>
            </a:pPr>
            <a:r>
              <a:rPr lang="fr-FR" sz="1600">
                <a:latin typeface="Calibri" charset="0"/>
              </a:rPr>
              <a:t>	</a:t>
            </a:r>
            <a:r>
              <a:rPr lang="fr-FR" sz="1600">
                <a:latin typeface="Calibri" charset="0"/>
                <a:sym typeface="Monotype Sorts" charset="0"/>
              </a:rPr>
              <a:t></a:t>
            </a:r>
            <a:r>
              <a:rPr lang="fr-FR" sz="1600">
                <a:latin typeface="Calibri" charset="0"/>
              </a:rPr>
              <a:t>veille quotidienne sur le respect du tri sélectif.</a:t>
            </a:r>
          </a:p>
          <a:p>
            <a:r>
              <a:rPr lang="fr-FR" sz="1600">
                <a:latin typeface="Calibri" charset="0"/>
              </a:rPr>
              <a:t>	</a:t>
            </a:r>
            <a:r>
              <a:rPr lang="fr-FR" sz="1600">
                <a:latin typeface="Calibri" charset="0"/>
                <a:sym typeface="Monotype Sorts" charset="0"/>
              </a:rPr>
              <a:t></a:t>
            </a:r>
            <a:r>
              <a:rPr lang="fr-FR" sz="1600">
                <a:latin typeface="Calibri" charset="0"/>
              </a:rPr>
              <a:t> formation des nouveaux embauchés sur les aspects environnementaux.</a:t>
            </a:r>
          </a:p>
          <a:p>
            <a:r>
              <a:rPr lang="fr-FR" sz="1600">
                <a:latin typeface="Calibri" charset="0"/>
              </a:rPr>
              <a:t>	</a:t>
            </a:r>
            <a:r>
              <a:rPr lang="fr-FR" sz="1600">
                <a:latin typeface="Calibri" charset="0"/>
                <a:sym typeface="Monotype Sorts" charset="0"/>
              </a:rPr>
              <a:t> assure les transferts d ’information.  </a:t>
            </a:r>
          </a:p>
        </p:txBody>
      </p:sp>
      <p:pic>
        <p:nvPicPr>
          <p:cNvPr id="9224" name="Picture 1032" descr="c:\prive\COMITE DD\LOGOS\Logo Comité\dd logo.jpg"/>
          <p:cNvPicPr>
            <a:picLocks noChangeAspect="1" noChangeArrowheads="1"/>
          </p:cNvPicPr>
          <p:nvPr/>
        </p:nvPicPr>
        <p:blipFill>
          <a:blip r:embed="rId2">
            <a:extLst>
              <a:ext uri="{28A0092B-C50C-407E-A947-70E740481C1C}">
                <a14:useLocalDpi xmlns:a14="http://schemas.microsoft.com/office/drawing/2010/main" val="0"/>
              </a:ext>
            </a:extLst>
          </a:blip>
          <a:srcRect l="30234" t="64836" r="30464" b="5240"/>
          <a:stretch>
            <a:fillRect/>
          </a:stretch>
        </p:blipFill>
        <p:spPr bwMode="auto">
          <a:xfrm>
            <a:off x="3581400" y="4419600"/>
            <a:ext cx="2122488"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5" name="Text Box 1033"/>
          <p:cNvSpPr txBox="1">
            <a:spLocks noChangeArrowheads="1"/>
          </p:cNvSpPr>
          <p:nvPr/>
        </p:nvSpPr>
        <p:spPr bwMode="auto">
          <a:xfrm>
            <a:off x="1066800" y="1066800"/>
            <a:ext cx="7416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fr-FR" sz="1600">
                <a:latin typeface="Calibri" charset="0"/>
              </a:rPr>
              <a:t>La certification ISO 14001 est intégrée dans la politique développement durable du site.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a:spLocks noChangeArrowheads="1"/>
          </p:cNvSpPr>
          <p:nvPr/>
        </p:nvSpPr>
        <p:spPr bwMode="auto">
          <a:xfrm rot="-5400000">
            <a:off x="4529138" y="-3921125"/>
            <a:ext cx="692150" cy="8534400"/>
          </a:xfrm>
          <a:prstGeom prst="rect">
            <a:avLst/>
          </a:prstGeom>
          <a:gradFill rotWithShape="0">
            <a:gsLst>
              <a:gs pos="0">
                <a:srgbClr val="99CC00"/>
              </a:gs>
              <a:gs pos="100000">
                <a:srgbClr val="475E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wrap="none" anchor="ctr"/>
          <a:lstStyle/>
          <a:p>
            <a:endParaRPr lang="fr-FR">
              <a:solidFill>
                <a:schemeClr val="bg1"/>
              </a:solidFill>
            </a:endParaRPr>
          </a:p>
        </p:txBody>
      </p:sp>
      <p:sp>
        <p:nvSpPr>
          <p:cNvPr id="10243" name="Rectangle 7"/>
          <p:cNvSpPr>
            <a:spLocks noChangeArrowheads="1"/>
          </p:cNvSpPr>
          <p:nvPr/>
        </p:nvSpPr>
        <p:spPr bwMode="auto">
          <a:xfrm>
            <a:off x="0" y="0"/>
            <a:ext cx="631825" cy="1125538"/>
          </a:xfrm>
          <a:prstGeom prst="rect">
            <a:avLst/>
          </a:prstGeom>
          <a:gradFill rotWithShape="0">
            <a:gsLst>
              <a:gs pos="0">
                <a:srgbClr val="FFFFFF"/>
              </a:gs>
              <a:gs pos="100000">
                <a:srgbClr val="99CC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fr-FR"/>
              <a:t>IV</a:t>
            </a:r>
          </a:p>
        </p:txBody>
      </p:sp>
      <p:sp>
        <p:nvSpPr>
          <p:cNvPr id="10244" name="Rectangle 8"/>
          <p:cNvSpPr>
            <a:spLocks noChangeArrowheads="1"/>
          </p:cNvSpPr>
          <p:nvPr/>
        </p:nvSpPr>
        <p:spPr bwMode="auto">
          <a:xfrm>
            <a:off x="685800" y="0"/>
            <a:ext cx="8382000" cy="647700"/>
          </a:xfrm>
          <a:prstGeom prst="rect">
            <a:avLst/>
          </a:prstGeom>
          <a:noFill/>
          <a:ln>
            <a:noFill/>
          </a:ln>
          <a:effectLst/>
          <a:extLst>
            <a:ext uri="{909E8E84-426E-40dd-AFC4-6F175D3DCCD1}">
              <a14:hiddenFill xmlns:a14="http://schemas.microsoft.com/office/drawing/2010/main">
                <a:gradFill rotWithShape="0">
                  <a:gsLst>
                    <a:gs pos="0">
                      <a:srgbClr val="008000"/>
                    </a:gs>
                    <a:gs pos="50000">
                      <a:srgbClr val="FFFFFF"/>
                    </a:gs>
                    <a:gs pos="100000">
                      <a:srgbClr val="008000"/>
                    </a:gs>
                  </a:gsLst>
                  <a:lin ang="2700000" scaled="1"/>
                </a:gradFill>
              </a14:hiddenFill>
            </a:ext>
            <a:ext uri="{91240B29-F687-4f45-9708-019B960494DF}">
              <a14:hiddenLine xmlns:a14="http://schemas.microsoft.com/office/drawing/2010/main" w="38100" cmpd="dbl">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36000" rIns="36000" anchor="ctr"/>
          <a:lstStyle/>
          <a:p>
            <a:pPr marL="431800" indent="-431800">
              <a:lnSpc>
                <a:spcPct val="90000"/>
              </a:lnSpc>
              <a:spcBef>
                <a:spcPct val="20000"/>
              </a:spcBef>
            </a:pPr>
            <a:r>
              <a:rPr lang="fr-FR" sz="2000">
                <a:solidFill>
                  <a:schemeClr val="bg1"/>
                </a:solidFill>
                <a:latin typeface="Calibri" charset="0"/>
              </a:rPr>
              <a:t>Impact sur les collaborateurs</a:t>
            </a:r>
            <a:endParaRPr lang="fr-FR" sz="2000">
              <a:latin typeface="Calibri" charset="0"/>
            </a:endParaRPr>
          </a:p>
        </p:txBody>
      </p:sp>
      <p:sp>
        <p:nvSpPr>
          <p:cNvPr id="10249" name="Rectangle 9"/>
          <p:cNvSpPr>
            <a:spLocks noChangeArrowheads="1"/>
          </p:cNvSpPr>
          <p:nvPr/>
        </p:nvSpPr>
        <p:spPr bwMode="auto">
          <a:xfrm rot="10800000">
            <a:off x="0" y="1122363"/>
            <a:ext cx="631825" cy="5732462"/>
          </a:xfrm>
          <a:prstGeom prst="rect">
            <a:avLst/>
          </a:prstGeom>
          <a:gradFill rotWithShape="0">
            <a:gsLst>
              <a:gs pos="0">
                <a:srgbClr val="99CC00">
                  <a:gamma/>
                  <a:shade val="46275"/>
                  <a:invGamma/>
                </a:srgbClr>
              </a:gs>
              <a:gs pos="100000">
                <a:srgbClr val="99CC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defTabSz="566738"/>
            <a:r>
              <a:rPr lang="fr-FR" sz="4000" b="1" i="1">
                <a:solidFill>
                  <a:srgbClr val="FFFFFF"/>
                </a:solidFill>
                <a:effectLst>
                  <a:outerShdw blurRad="38100" dist="38100" dir="2700000" algn="tl">
                    <a:srgbClr val="000000"/>
                  </a:outerShdw>
                </a:effectLst>
              </a:rPr>
              <a:t>ISO 14001</a:t>
            </a:r>
          </a:p>
        </p:txBody>
      </p:sp>
      <p:sp>
        <p:nvSpPr>
          <p:cNvPr id="10246" name="Text Box 12"/>
          <p:cNvSpPr txBox="1">
            <a:spLocks noChangeArrowheads="1"/>
          </p:cNvSpPr>
          <p:nvPr/>
        </p:nvSpPr>
        <p:spPr bwMode="auto">
          <a:xfrm>
            <a:off x="990600" y="890588"/>
            <a:ext cx="47767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fr-FR" sz="1800">
                <a:latin typeface="Calibri" charset="0"/>
              </a:rPr>
              <a:t>Respect des instructions de travail mises en place</a:t>
            </a:r>
          </a:p>
        </p:txBody>
      </p:sp>
      <p:sp>
        <p:nvSpPr>
          <p:cNvPr id="10247" name="Text Box 14"/>
          <p:cNvSpPr txBox="1">
            <a:spLocks noChangeArrowheads="1"/>
          </p:cNvSpPr>
          <p:nvPr/>
        </p:nvSpPr>
        <p:spPr bwMode="auto">
          <a:xfrm>
            <a:off x="1820863" y="1492250"/>
            <a:ext cx="4862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fr-FR" sz="1600">
                <a:latin typeface="Calibri" charset="0"/>
              </a:rPr>
              <a:t>- S’impliquent activement dans le Tri sélectif des déchets</a:t>
            </a:r>
          </a:p>
        </p:txBody>
      </p:sp>
      <p:pic>
        <p:nvPicPr>
          <p:cNvPr id="10248" name="Picture 15" descr="c:\prive\COMITE DD\TRI\Bons gestes de tri 2.1.jpg"/>
          <p:cNvPicPr>
            <a:picLocks noChangeAspect="1" noChangeArrowheads="1"/>
          </p:cNvPicPr>
          <p:nvPr/>
        </p:nvPicPr>
        <p:blipFill>
          <a:blip r:embed="rId2">
            <a:extLst>
              <a:ext uri="{28A0092B-C50C-407E-A947-70E740481C1C}">
                <a14:useLocalDpi xmlns:a14="http://schemas.microsoft.com/office/drawing/2010/main" val="0"/>
              </a:ext>
            </a:extLst>
          </a:blip>
          <a:srcRect l="3682" t="4640" r="3696" b="4662"/>
          <a:stretch>
            <a:fillRect/>
          </a:stretch>
        </p:blipFill>
        <p:spPr bwMode="auto">
          <a:xfrm>
            <a:off x="990600" y="2019300"/>
            <a:ext cx="3886200"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16"/>
          <p:cNvSpPr txBox="1">
            <a:spLocks noChangeArrowheads="1"/>
          </p:cNvSpPr>
          <p:nvPr/>
        </p:nvSpPr>
        <p:spPr bwMode="auto">
          <a:xfrm>
            <a:off x="1828800" y="5378450"/>
            <a:ext cx="4343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fr-FR" sz="1600">
                <a:latin typeface="Calibri" charset="0"/>
              </a:rPr>
              <a:t>- Appliquent les bons gestes d’économie d’énergie</a:t>
            </a:r>
          </a:p>
        </p:txBody>
      </p:sp>
      <p:pic>
        <p:nvPicPr>
          <p:cNvPr id="10250" name="Picture 17" descr="C:\prive\COMITE DD\Photos\Divers magasin\22102012560.JPG"/>
          <p:cNvPicPr>
            <a:picLocks noChangeAspect="1" noChangeArrowheads="1"/>
          </p:cNvPicPr>
          <p:nvPr/>
        </p:nvPicPr>
        <p:blipFill>
          <a:blip r:embed="rId3">
            <a:extLst>
              <a:ext uri="{28A0092B-C50C-407E-A947-70E740481C1C}">
                <a14:useLocalDpi xmlns:a14="http://schemas.microsoft.com/office/drawing/2010/main" val="0"/>
              </a:ext>
            </a:extLst>
          </a:blip>
          <a:srcRect l="3050" t="27206" r="7190" b="12029"/>
          <a:stretch>
            <a:fillRect/>
          </a:stretch>
        </p:blipFill>
        <p:spPr bwMode="auto">
          <a:xfrm>
            <a:off x="6400800" y="4800600"/>
            <a:ext cx="164782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1" name="Text Box 18"/>
          <p:cNvSpPr txBox="1">
            <a:spLocks noChangeArrowheads="1"/>
          </p:cNvSpPr>
          <p:nvPr/>
        </p:nvSpPr>
        <p:spPr bwMode="auto">
          <a:xfrm>
            <a:off x="5318125" y="17938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endParaRPr lang="fr-FR"/>
          </a:p>
        </p:txBody>
      </p:sp>
      <p:sp>
        <p:nvSpPr>
          <p:cNvPr id="10252" name="Text Box 19"/>
          <p:cNvSpPr txBox="1">
            <a:spLocks noChangeArrowheads="1"/>
          </p:cNvSpPr>
          <p:nvPr/>
        </p:nvSpPr>
        <p:spPr bwMode="auto">
          <a:xfrm>
            <a:off x="4953000" y="1979613"/>
            <a:ext cx="403860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fr-FR" sz="1800" i="1">
                <a:latin typeface="Calibri" charset="0"/>
              </a:rPr>
              <a:t>Principal impact environnemental de l’hypermarché.</a:t>
            </a:r>
          </a:p>
          <a:p>
            <a:r>
              <a:rPr lang="fr-FR" sz="1800" i="1">
                <a:latin typeface="Calibri" charset="0"/>
              </a:rPr>
              <a:t>(2400 Tonnes de déchets/ an)</a:t>
            </a:r>
          </a:p>
        </p:txBody>
      </p:sp>
    </p:spTree>
  </p:cSld>
  <p:clrMapOvr>
    <a:masterClrMapping/>
  </p:clrMapOvr>
</p:sld>
</file>

<file path=ppt/theme/theme1.xml><?xml version="1.0" encoding="utf-8"?>
<a:theme xmlns:a="http://schemas.openxmlformats.org/drawingml/2006/main" name="Nouvelle présentation">
  <a:themeElements>
    <a:clrScheme name="Nouvelle pré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Nouvelle pré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ouvelle pré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ouvelle pré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ouvelle pré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ouvelle pré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ouvelle pré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ouvelle pré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ouvelle pré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Office\Modèles\Nouvelle présentation.pot</Template>
  <TotalTime>560</TotalTime>
  <Words>642</Words>
  <Application>Microsoft Macintosh PowerPoint</Application>
  <PresentationFormat>On-screen Show (4:3)</PresentationFormat>
  <Paragraphs>112</Paragraphs>
  <Slides>12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Times New Roman</vt:lpstr>
      <vt:lpstr>Arial</vt:lpstr>
      <vt:lpstr>Calibri</vt:lpstr>
      <vt:lpstr>Balloon</vt:lpstr>
      <vt:lpstr>Tahoma</vt:lpstr>
      <vt:lpstr>Bookman Old Style</vt:lpstr>
      <vt:lpstr>Monotype Sorts</vt:lpstr>
      <vt:lpstr>Nouvelle présentation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Aucun titre de diapositive</dc:title>
  <dc:creator>AUCHAN</dc:creator>
  <cp:lastModifiedBy>clouclou</cp:lastModifiedBy>
  <cp:revision>26</cp:revision>
  <dcterms:created xsi:type="dcterms:W3CDTF">2012-10-10T14:44:45Z</dcterms:created>
  <dcterms:modified xsi:type="dcterms:W3CDTF">2012-12-12T11:12:03Z</dcterms:modified>
</cp:coreProperties>
</file>